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949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949450"/>
            <a:ext cx="9144000" cy="2959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908550"/>
            <a:ext cx="9144000" cy="1949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505200" y="5715000"/>
            <a:ext cx="2857500" cy="952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981200" y="3657600"/>
            <a:ext cx="5715000" cy="952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219199" y="0"/>
            <a:ext cx="7467600" cy="40767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219199" y="407670"/>
            <a:ext cx="7467600" cy="156082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219199" y="1968500"/>
            <a:ext cx="7467600" cy="8509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219199" y="0"/>
            <a:ext cx="7467600" cy="2819400"/>
          </a:xfrm>
          <a:custGeom>
            <a:avLst/>
            <a:gdLst/>
            <a:ahLst/>
            <a:cxnLst/>
            <a:rect l="l" t="t" r="r" b="b"/>
            <a:pathLst>
              <a:path w="7467600" h="2819400">
                <a:moveTo>
                  <a:pt x="3733800" y="2819400"/>
                </a:moveTo>
                <a:lnTo>
                  <a:pt x="0" y="2819400"/>
                </a:lnTo>
                <a:lnTo>
                  <a:pt x="0" y="0"/>
                </a:lnTo>
              </a:path>
              <a:path w="7467600" h="2819400">
                <a:moveTo>
                  <a:pt x="7467600" y="0"/>
                </a:moveTo>
                <a:lnTo>
                  <a:pt x="7467600" y="2819400"/>
                </a:lnTo>
                <a:lnTo>
                  <a:pt x="3733800" y="2819400"/>
                </a:lnTo>
              </a:path>
            </a:pathLst>
          </a:custGeom>
          <a:ln w="761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10004" y="810259"/>
            <a:ext cx="6523990" cy="130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4723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4723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4723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949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949450"/>
            <a:ext cx="9144000" cy="2959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908550"/>
            <a:ext cx="9144000" cy="1949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066800" y="1573530"/>
            <a:ext cx="7772400" cy="1308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77240" y="1720850"/>
            <a:ext cx="219709" cy="2197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9494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949450"/>
            <a:ext cx="9144000" cy="2959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908550"/>
            <a:ext cx="9144000" cy="19494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066800" y="1573530"/>
            <a:ext cx="7772400" cy="13081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1159" y="368300"/>
            <a:ext cx="8361680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4723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4295" y="1703070"/>
            <a:ext cx="8995409" cy="4714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9145" algn="ctr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TRANSFORMATION</a:t>
            </a:r>
            <a:r>
              <a:rPr spc="-105" dirty="0"/>
              <a:t> </a:t>
            </a:r>
            <a:r>
              <a:rPr spc="-5" dirty="0"/>
              <a:t>OF</a:t>
            </a:r>
          </a:p>
          <a:p>
            <a:pPr marL="779145" marR="153035" algn="ctr">
              <a:lnSpc>
                <a:spcPct val="100000"/>
              </a:lnSpc>
            </a:pPr>
            <a:r>
              <a:rPr sz="4400" spc="-5" dirty="0"/>
              <a:t>SENTENCE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3183889" y="4022090"/>
            <a:ext cx="30543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1" dirty="0" smtClean="0">
                <a:latin typeface="Times New Roman"/>
                <a:cs typeface="Times New Roman"/>
              </a:rPr>
              <a:t>By</a:t>
            </a:r>
            <a:r>
              <a:rPr lang="en-US" sz="3200" b="1" i="1" dirty="0" smtClean="0">
                <a:latin typeface="Times New Roman"/>
                <a:cs typeface="Times New Roman"/>
              </a:rPr>
              <a:t> </a:t>
            </a:r>
            <a:r>
              <a:rPr lang="en-US" sz="3200" b="1" i="1" dirty="0" err="1" smtClean="0">
                <a:latin typeface="Times New Roman"/>
                <a:cs typeface="Times New Roman"/>
              </a:rPr>
              <a:t>Nisar</a:t>
            </a:r>
            <a:r>
              <a:rPr lang="en-US" sz="3200" b="1" i="1" dirty="0" smtClean="0">
                <a:latin typeface="Times New Roman"/>
                <a:cs typeface="Times New Roman"/>
              </a:rPr>
              <a:t> </a:t>
            </a:r>
            <a:r>
              <a:rPr lang="en-US" sz="3200" b="1" i="1" dirty="0" err="1" smtClean="0">
                <a:latin typeface="Times New Roman"/>
                <a:cs typeface="Times New Roman"/>
              </a:rPr>
              <a:t>Ahmads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0739" y="185420"/>
            <a:ext cx="759333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Interchange </a:t>
            </a:r>
            <a:r>
              <a:rPr sz="3200" dirty="0">
                <a:latin typeface="Arial"/>
                <a:cs typeface="Arial"/>
              </a:rPr>
              <a:t>of </a:t>
            </a:r>
            <a:r>
              <a:rPr sz="3200" spc="-5" dirty="0">
                <a:latin typeface="Arial"/>
                <a:cs typeface="Arial"/>
              </a:rPr>
              <a:t>affirmative </a:t>
            </a:r>
            <a:r>
              <a:rPr sz="3200" dirty="0">
                <a:latin typeface="Arial"/>
                <a:cs typeface="Arial"/>
              </a:rPr>
              <a:t>and negative  sentences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39" y="1694179"/>
            <a:ext cx="8046084" cy="5146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Example-1: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Affirmative: </a:t>
            </a:r>
            <a:r>
              <a:rPr sz="2400" b="1" dirty="0">
                <a:latin typeface="Arial"/>
                <a:cs typeface="Arial"/>
              </a:rPr>
              <a:t>I </a:t>
            </a:r>
            <a:r>
              <a:rPr sz="2400" b="1" spc="5" dirty="0">
                <a:latin typeface="Arial"/>
                <a:cs typeface="Arial"/>
              </a:rPr>
              <a:t>was </a:t>
            </a:r>
            <a:r>
              <a:rPr sz="2400" b="1" spc="-5" dirty="0">
                <a:latin typeface="Arial"/>
                <a:cs typeface="Arial"/>
              </a:rPr>
              <a:t>doubtful whether </a:t>
            </a:r>
            <a:r>
              <a:rPr sz="2400" b="1" dirty="0">
                <a:latin typeface="Arial"/>
                <a:cs typeface="Arial"/>
              </a:rPr>
              <a:t>it </a:t>
            </a:r>
            <a:r>
              <a:rPr sz="2400" b="1" spc="5" dirty="0">
                <a:latin typeface="Arial"/>
                <a:cs typeface="Arial"/>
              </a:rPr>
              <a:t>was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you.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Negative: </a:t>
            </a:r>
            <a:r>
              <a:rPr sz="2400" b="1" dirty="0">
                <a:latin typeface="Arial"/>
                <a:cs typeface="Arial"/>
              </a:rPr>
              <a:t>I </a:t>
            </a:r>
            <a:r>
              <a:rPr sz="2400" b="1" spc="5" dirty="0">
                <a:latin typeface="Arial"/>
                <a:cs typeface="Arial"/>
              </a:rPr>
              <a:t>was </a:t>
            </a:r>
            <a:r>
              <a:rPr sz="2400" b="1" spc="-5" dirty="0">
                <a:latin typeface="Arial"/>
                <a:cs typeface="Arial"/>
              </a:rPr>
              <a:t>not sure that </a:t>
            </a:r>
            <a:r>
              <a:rPr sz="2400" b="1" dirty="0">
                <a:latin typeface="Arial"/>
                <a:cs typeface="Arial"/>
              </a:rPr>
              <a:t>it </a:t>
            </a:r>
            <a:r>
              <a:rPr sz="2400" b="1" spc="5" dirty="0">
                <a:latin typeface="Arial"/>
                <a:cs typeface="Arial"/>
              </a:rPr>
              <a:t>was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you.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Arial"/>
                <a:cs typeface="Arial"/>
              </a:rPr>
              <a:t>Example-2: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Affirmative: </a:t>
            </a:r>
            <a:r>
              <a:rPr sz="2400" b="1" spc="-10" dirty="0">
                <a:latin typeface="Arial"/>
                <a:cs typeface="Arial"/>
              </a:rPr>
              <a:t>Everybody </a:t>
            </a:r>
            <a:r>
              <a:rPr sz="2400" b="1" spc="5" dirty="0">
                <a:latin typeface="Arial"/>
                <a:cs typeface="Arial"/>
              </a:rPr>
              <a:t>was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present.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Negative: </a:t>
            </a:r>
            <a:r>
              <a:rPr sz="2400" b="1" spc="-10" dirty="0">
                <a:latin typeface="Arial"/>
                <a:cs typeface="Arial"/>
              </a:rPr>
              <a:t>Nobody </a:t>
            </a:r>
            <a:r>
              <a:rPr sz="2400" b="1" dirty="0">
                <a:latin typeface="Arial"/>
                <a:cs typeface="Arial"/>
              </a:rPr>
              <a:t>is </a:t>
            </a:r>
            <a:r>
              <a:rPr sz="2400" b="1" spc="-10" dirty="0">
                <a:latin typeface="Arial"/>
                <a:cs typeface="Arial"/>
              </a:rPr>
              <a:t>absent.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Arial"/>
                <a:cs typeface="Arial"/>
              </a:rPr>
              <a:t>Example-3: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Affirmative: </a:t>
            </a:r>
            <a:r>
              <a:rPr sz="2400" b="1" dirty="0">
                <a:latin typeface="Arial"/>
                <a:cs typeface="Arial"/>
              </a:rPr>
              <a:t>All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cheered.</a:t>
            </a:r>
            <a:endParaRPr sz="2400">
              <a:latin typeface="Arial"/>
              <a:cs typeface="Arial"/>
            </a:endParaRPr>
          </a:p>
          <a:p>
            <a:pPr marL="12700" marR="822325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Negative: </a:t>
            </a:r>
            <a:r>
              <a:rPr sz="2400" b="1" spc="-10" dirty="0">
                <a:latin typeface="Arial"/>
                <a:cs typeface="Arial"/>
              </a:rPr>
              <a:t>There </a:t>
            </a:r>
            <a:r>
              <a:rPr sz="2400" b="1" spc="5" dirty="0">
                <a:latin typeface="Arial"/>
                <a:cs typeface="Arial"/>
              </a:rPr>
              <a:t>was </a:t>
            </a:r>
            <a:r>
              <a:rPr sz="2400" b="1" dirty="0">
                <a:latin typeface="Arial"/>
                <a:cs typeface="Arial"/>
              </a:rPr>
              <a:t>no </a:t>
            </a:r>
            <a:r>
              <a:rPr sz="2400" b="1" spc="-5" dirty="0">
                <a:latin typeface="Arial"/>
                <a:cs typeface="Arial"/>
              </a:rPr>
              <a:t>one </a:t>
            </a:r>
            <a:r>
              <a:rPr sz="2400" b="1" spc="-10" dirty="0">
                <a:latin typeface="Arial"/>
                <a:cs typeface="Arial"/>
              </a:rPr>
              <a:t>present </a:t>
            </a:r>
            <a:r>
              <a:rPr sz="2400" b="1" spc="5" dirty="0">
                <a:latin typeface="Arial"/>
                <a:cs typeface="Arial"/>
              </a:rPr>
              <a:t>who </a:t>
            </a:r>
            <a:r>
              <a:rPr sz="2400" b="1" spc="-5" dirty="0">
                <a:latin typeface="Arial"/>
                <a:cs typeface="Arial"/>
              </a:rPr>
              <a:t>did not  </a:t>
            </a:r>
            <a:r>
              <a:rPr sz="2400" b="1" spc="-10" dirty="0">
                <a:latin typeface="Arial"/>
                <a:cs typeface="Arial"/>
              </a:rPr>
              <a:t>cheer.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2400" b="1" dirty="0">
                <a:latin typeface="Arial"/>
                <a:cs typeface="Arial"/>
              </a:rPr>
              <a:t>In this </a:t>
            </a:r>
            <a:r>
              <a:rPr sz="2400" b="1" spc="5" dirty="0">
                <a:latin typeface="Arial"/>
                <a:cs typeface="Arial"/>
              </a:rPr>
              <a:t>way </a:t>
            </a:r>
            <a:r>
              <a:rPr sz="2400" b="1" dirty="0">
                <a:latin typeface="Arial"/>
                <a:cs typeface="Arial"/>
              </a:rPr>
              <a:t>the </a:t>
            </a:r>
            <a:r>
              <a:rPr sz="2400" b="1" spc="-5" dirty="0">
                <a:latin typeface="Arial"/>
                <a:cs typeface="Arial"/>
              </a:rPr>
              <a:t>negative sentences </a:t>
            </a:r>
            <a:r>
              <a:rPr sz="2400" b="1" spc="-10" dirty="0">
                <a:latin typeface="Arial"/>
                <a:cs typeface="Arial"/>
              </a:rPr>
              <a:t>can </a:t>
            </a:r>
            <a:r>
              <a:rPr sz="2400" b="1" spc="-5" dirty="0">
                <a:latin typeface="Arial"/>
                <a:cs typeface="Arial"/>
              </a:rPr>
              <a:t>be </a:t>
            </a:r>
            <a:r>
              <a:rPr sz="2400" b="1" spc="-10" dirty="0">
                <a:latin typeface="Arial"/>
                <a:cs typeface="Arial"/>
              </a:rPr>
              <a:t>changed </a:t>
            </a:r>
            <a:r>
              <a:rPr sz="2400" b="1" dirty="0">
                <a:latin typeface="Arial"/>
                <a:cs typeface="Arial"/>
              </a:rPr>
              <a:t>into  </a:t>
            </a:r>
            <a:r>
              <a:rPr sz="2400" b="1" spc="-5" dirty="0">
                <a:latin typeface="Arial"/>
                <a:cs typeface="Arial"/>
              </a:rPr>
              <a:t>affirmative sentences as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above.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200659"/>
            <a:ext cx="8129905" cy="6214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0574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72300"/>
                </a:solidFill>
                <a:latin typeface="Times New Roman"/>
                <a:cs typeface="Times New Roman"/>
              </a:rPr>
              <a:t>Examples:</a:t>
            </a:r>
            <a:endParaRPr sz="2400">
              <a:latin typeface="Times New Roman"/>
              <a:cs typeface="Times New Roman"/>
            </a:endParaRPr>
          </a:p>
          <a:p>
            <a:pPr marR="129539" algn="ctr">
              <a:lnSpc>
                <a:spcPct val="100000"/>
              </a:lnSpc>
            </a:pPr>
            <a:r>
              <a:rPr sz="2400" b="1" spc="-5" dirty="0">
                <a:solidFill>
                  <a:srgbClr val="472300"/>
                </a:solidFill>
                <a:latin typeface="Times New Roman"/>
                <a:cs typeface="Times New Roman"/>
              </a:rPr>
              <a:t>Interchange </a:t>
            </a:r>
            <a:r>
              <a:rPr sz="2400" b="1" dirty="0">
                <a:solidFill>
                  <a:srgbClr val="4723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472300"/>
                </a:solidFill>
                <a:latin typeface="Times New Roman"/>
                <a:cs typeface="Times New Roman"/>
              </a:rPr>
              <a:t>Affirmative and Negative</a:t>
            </a:r>
            <a:r>
              <a:rPr sz="2400" b="1" spc="25" dirty="0">
                <a:solidFill>
                  <a:srgbClr val="4723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472300"/>
                </a:solidFill>
                <a:latin typeface="Times New Roman"/>
                <a:cs typeface="Times New Roman"/>
              </a:rPr>
              <a:t>Sentences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Times New Roman"/>
              <a:cs typeface="Times New Roman"/>
            </a:endParaRPr>
          </a:p>
          <a:p>
            <a:pPr marL="469900" marR="994410">
              <a:lnSpc>
                <a:spcPct val="79900"/>
              </a:lnSpc>
              <a:spcBef>
                <a:spcPts val="5"/>
              </a:spcBef>
            </a:pP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Express the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meanings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of the following sentences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in a 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negative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form: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400" b="1" dirty="0">
                <a:latin typeface="Times New Roman"/>
                <a:cs typeface="Times New Roman"/>
              </a:rPr>
              <a:t>He failed to </a:t>
            </a:r>
            <a:r>
              <a:rPr sz="2400" b="1" spc="-5" dirty="0">
                <a:latin typeface="Times New Roman"/>
                <a:cs typeface="Times New Roman"/>
              </a:rPr>
              <a:t>notice </a:t>
            </a:r>
            <a:r>
              <a:rPr sz="2400" b="1" dirty="0">
                <a:latin typeface="Times New Roman"/>
                <a:cs typeface="Times New Roman"/>
              </a:rPr>
              <a:t>me </a:t>
            </a:r>
            <a:r>
              <a:rPr sz="2400" b="1" spc="-10" dirty="0">
                <a:latin typeface="Times New Roman"/>
                <a:cs typeface="Times New Roman"/>
              </a:rPr>
              <a:t>when </a:t>
            </a:r>
            <a:r>
              <a:rPr sz="2400" b="1" dirty="0">
                <a:latin typeface="Times New Roman"/>
                <a:cs typeface="Times New Roman"/>
              </a:rPr>
              <a:t>he came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in.</a:t>
            </a:r>
            <a:endParaRPr sz="2400">
              <a:latin typeface="Times New Roman"/>
              <a:cs typeface="Times New Roman"/>
            </a:endParaRPr>
          </a:p>
          <a:p>
            <a:pPr marL="380365" marR="2268220" lvl="1" indent="-380365" algn="r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380365" algn="l"/>
                <a:tab pos="381000" algn="l"/>
              </a:tabLst>
            </a:pP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5" dirty="0">
                <a:latin typeface="Times New Roman"/>
                <a:cs typeface="Times New Roman"/>
              </a:rPr>
              <a:t>did not </a:t>
            </a:r>
            <a:r>
              <a:rPr sz="2400" b="1" dirty="0">
                <a:latin typeface="Times New Roman"/>
                <a:cs typeface="Times New Roman"/>
              </a:rPr>
              <a:t>notice me </a:t>
            </a:r>
            <a:r>
              <a:rPr sz="2400" b="1" spc="-10" dirty="0">
                <a:latin typeface="Times New Roman"/>
                <a:cs typeface="Times New Roman"/>
              </a:rPr>
              <a:t>when </a:t>
            </a:r>
            <a:r>
              <a:rPr sz="2400" b="1" spc="-5" dirty="0">
                <a:latin typeface="Times New Roman"/>
                <a:cs typeface="Times New Roman"/>
              </a:rPr>
              <a:t>he </a:t>
            </a:r>
            <a:r>
              <a:rPr sz="2400" b="1" dirty="0">
                <a:latin typeface="Times New Roman"/>
                <a:cs typeface="Times New Roman"/>
              </a:rPr>
              <a:t>came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in.</a:t>
            </a:r>
            <a:endParaRPr sz="2400">
              <a:latin typeface="Times New Roman"/>
              <a:cs typeface="Times New Roman"/>
            </a:endParaRPr>
          </a:p>
          <a:p>
            <a:pPr marL="456565" marR="2234565" lvl="1" indent="-456565" algn="r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456565" algn="l"/>
                <a:tab pos="4572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Everybody will admit that he did </a:t>
            </a:r>
            <a:r>
              <a:rPr sz="2400" b="1" dirty="0">
                <a:latin typeface="Times New Roman"/>
                <a:cs typeface="Times New Roman"/>
              </a:rPr>
              <a:t>his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best.</a:t>
            </a:r>
            <a:endParaRPr sz="2400">
              <a:latin typeface="Times New Roman"/>
              <a:cs typeface="Times New Roman"/>
            </a:endParaRPr>
          </a:p>
          <a:p>
            <a:pPr marL="850900" lvl="2" indent="-3810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50265" algn="l"/>
                <a:tab pos="8509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No body will deny that </a:t>
            </a:r>
            <a:r>
              <a:rPr sz="2400" b="1" dirty="0">
                <a:latin typeface="Times New Roman"/>
                <a:cs typeface="Times New Roman"/>
              </a:rPr>
              <a:t>he did </a:t>
            </a:r>
            <a:r>
              <a:rPr sz="2400" b="1" spc="-5" dirty="0">
                <a:latin typeface="Times New Roman"/>
                <a:cs typeface="Times New Roman"/>
              </a:rPr>
              <a:t>his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best.</a:t>
            </a:r>
            <a:endParaRPr sz="2400">
              <a:latin typeface="Times New Roman"/>
              <a:cs typeface="Times New Roman"/>
            </a:endParaRPr>
          </a:p>
          <a:p>
            <a:pPr marL="469900" lvl="1" indent="-4572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Only </a:t>
            </a:r>
            <a:r>
              <a:rPr sz="2400" b="1" dirty="0">
                <a:latin typeface="Times New Roman"/>
                <a:cs typeface="Times New Roman"/>
              </a:rPr>
              <a:t>a millionaire can afford </a:t>
            </a:r>
            <a:r>
              <a:rPr sz="2400" b="1" spc="-5" dirty="0">
                <a:latin typeface="Times New Roman"/>
                <a:cs typeface="Times New Roman"/>
              </a:rPr>
              <a:t>such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luxuries.</a:t>
            </a:r>
            <a:endParaRPr sz="2400">
              <a:latin typeface="Times New Roman"/>
              <a:cs typeface="Times New Roman"/>
            </a:endParaRPr>
          </a:p>
          <a:p>
            <a:pPr marL="850900" lvl="2" indent="-3810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50265" algn="l"/>
                <a:tab pos="8509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None but </a:t>
            </a:r>
            <a:r>
              <a:rPr sz="2400" b="1" dirty="0">
                <a:latin typeface="Times New Roman"/>
                <a:cs typeface="Times New Roman"/>
              </a:rPr>
              <a:t>a millionaire can afford </a:t>
            </a:r>
            <a:r>
              <a:rPr sz="2400" b="1" spc="-5" dirty="0">
                <a:latin typeface="Times New Roman"/>
                <a:cs typeface="Times New Roman"/>
              </a:rPr>
              <a:t>such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luxuries.</a:t>
            </a:r>
            <a:endParaRPr sz="2400">
              <a:latin typeface="Times New Roman"/>
              <a:cs typeface="Times New Roman"/>
            </a:endParaRPr>
          </a:p>
          <a:p>
            <a:pPr marL="469900" lvl="1" indent="-4572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Every </a:t>
            </a:r>
            <a:r>
              <a:rPr sz="2400" b="1" dirty="0">
                <a:latin typeface="Times New Roman"/>
                <a:cs typeface="Times New Roman"/>
              </a:rPr>
              <a:t>man makes mistake </a:t>
            </a:r>
            <a:r>
              <a:rPr sz="2400" b="1" spc="-5" dirty="0">
                <a:latin typeface="Times New Roman"/>
                <a:cs typeface="Times New Roman"/>
              </a:rPr>
              <a:t>sometimes.</a:t>
            </a:r>
            <a:endParaRPr sz="2400">
              <a:latin typeface="Times New Roman"/>
              <a:cs typeface="Times New Roman"/>
            </a:endParaRPr>
          </a:p>
          <a:p>
            <a:pPr marL="850900" lvl="2" indent="-3810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50265" algn="l"/>
                <a:tab pos="8509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There </a:t>
            </a:r>
            <a:r>
              <a:rPr sz="2400" b="1" dirty="0">
                <a:latin typeface="Times New Roman"/>
                <a:cs typeface="Times New Roman"/>
              </a:rPr>
              <a:t>is </a:t>
            </a:r>
            <a:r>
              <a:rPr sz="2400" b="1" spc="-5" dirty="0">
                <a:latin typeface="Times New Roman"/>
                <a:cs typeface="Times New Roman"/>
              </a:rPr>
              <a:t>no </a:t>
            </a:r>
            <a:r>
              <a:rPr sz="2400" b="1" dirty="0">
                <a:latin typeface="Times New Roman"/>
                <a:cs typeface="Times New Roman"/>
              </a:rPr>
              <a:t>man </a:t>
            </a:r>
            <a:r>
              <a:rPr sz="2400" b="1" spc="-15" dirty="0">
                <a:latin typeface="Times New Roman"/>
                <a:cs typeface="Times New Roman"/>
              </a:rPr>
              <a:t>who </a:t>
            </a:r>
            <a:r>
              <a:rPr sz="2400" b="1" spc="-5" dirty="0">
                <a:latin typeface="Times New Roman"/>
                <a:cs typeface="Times New Roman"/>
              </a:rPr>
              <a:t>does not </a:t>
            </a:r>
            <a:r>
              <a:rPr sz="2400" b="1" dirty="0">
                <a:latin typeface="Times New Roman"/>
                <a:cs typeface="Times New Roman"/>
              </a:rPr>
              <a:t>make mistake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sometimes.</a:t>
            </a:r>
            <a:endParaRPr sz="2400">
              <a:latin typeface="Times New Roman"/>
              <a:cs typeface="Times New Roman"/>
            </a:endParaRPr>
          </a:p>
          <a:p>
            <a:pPr marL="456565" marR="2494915" lvl="1" indent="-456565" algn="r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456565" algn="l"/>
                <a:tab pos="457200" algn="l"/>
              </a:tabLst>
            </a:pPr>
            <a:r>
              <a:rPr sz="2400" b="1" dirty="0">
                <a:latin typeface="Times New Roman"/>
                <a:cs typeface="Times New Roman"/>
              </a:rPr>
              <a:t>I care </a:t>
            </a:r>
            <a:r>
              <a:rPr sz="2400" b="1" spc="-5" dirty="0">
                <a:latin typeface="Times New Roman"/>
                <a:cs typeface="Times New Roman"/>
              </a:rPr>
              <a:t>very </a:t>
            </a:r>
            <a:r>
              <a:rPr sz="2400" b="1" dirty="0">
                <a:latin typeface="Times New Roman"/>
                <a:cs typeface="Times New Roman"/>
              </a:rPr>
              <a:t>little </a:t>
            </a:r>
            <a:r>
              <a:rPr sz="2400" b="1" spc="-10" dirty="0">
                <a:latin typeface="Times New Roman"/>
                <a:cs typeface="Times New Roman"/>
              </a:rPr>
              <a:t>what </a:t>
            </a:r>
            <a:r>
              <a:rPr sz="2400" b="1" spc="-5" dirty="0">
                <a:latin typeface="Times New Roman"/>
                <a:cs typeface="Times New Roman"/>
              </a:rPr>
              <a:t>he says about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me.</a:t>
            </a:r>
            <a:endParaRPr sz="2400">
              <a:latin typeface="Times New Roman"/>
              <a:cs typeface="Times New Roman"/>
            </a:endParaRPr>
          </a:p>
          <a:p>
            <a:pPr marL="380365" marR="2540000" lvl="2" indent="-380365" algn="r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380365" algn="l"/>
                <a:tab pos="381000" algn="l"/>
              </a:tabLst>
            </a:pPr>
            <a:r>
              <a:rPr sz="2400" b="1" dirty="0">
                <a:latin typeface="Times New Roman"/>
                <a:cs typeface="Times New Roman"/>
              </a:rPr>
              <a:t>I </a:t>
            </a:r>
            <a:r>
              <a:rPr sz="2400" b="1" spc="-5" dirty="0">
                <a:latin typeface="Times New Roman"/>
                <a:cs typeface="Times New Roman"/>
              </a:rPr>
              <a:t>do </a:t>
            </a:r>
            <a:r>
              <a:rPr sz="2400" b="1" dirty="0">
                <a:latin typeface="Times New Roman"/>
                <a:cs typeface="Times New Roman"/>
              </a:rPr>
              <a:t>not care </a:t>
            </a:r>
            <a:r>
              <a:rPr sz="2400" b="1" spc="-10" dirty="0">
                <a:latin typeface="Times New Roman"/>
                <a:cs typeface="Times New Roman"/>
              </a:rPr>
              <a:t>what </a:t>
            </a:r>
            <a:r>
              <a:rPr sz="2400" b="1" spc="-5" dirty="0">
                <a:latin typeface="Times New Roman"/>
                <a:cs typeface="Times New Roman"/>
              </a:rPr>
              <a:t>he says about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5579" rIns="0" bIns="0" rtlCol="0">
            <a:spAutoFit/>
          </a:bodyPr>
          <a:lstStyle/>
          <a:p>
            <a:pPr marL="1911985" marR="5080" indent="-916940">
              <a:lnSpc>
                <a:spcPct val="100000"/>
              </a:lnSpc>
              <a:spcBef>
                <a:spcPts val="100"/>
              </a:spcBef>
            </a:pPr>
            <a:r>
              <a:rPr sz="3000" spc="-5" dirty="0"/>
              <a:t>CONVERSION OF SIMPLE SENTENCES  TO COMPOUND</a:t>
            </a:r>
            <a:r>
              <a:rPr sz="3000" dirty="0"/>
              <a:t> </a:t>
            </a:r>
            <a:r>
              <a:rPr sz="3000" spc="-5" dirty="0"/>
              <a:t>SENTENCES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1140460" y="1751329"/>
            <a:ext cx="1362710" cy="149098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355600" marR="5080" indent="-342900">
              <a:lnSpc>
                <a:spcPts val="3450"/>
              </a:lnSpc>
              <a:spcBef>
                <a:spcPts val="540"/>
              </a:spcBef>
            </a:pPr>
            <a:r>
              <a:rPr sz="3200" b="1" spc="5" dirty="0">
                <a:latin typeface="Times New Roman"/>
                <a:cs typeface="Times New Roman"/>
              </a:rPr>
              <a:t>S</a:t>
            </a:r>
            <a:r>
              <a:rPr sz="3200" b="1" spc="-5" dirty="0">
                <a:latin typeface="Times New Roman"/>
                <a:cs typeface="Times New Roman"/>
              </a:rPr>
              <a:t>i</a:t>
            </a:r>
            <a:r>
              <a:rPr sz="3200" b="1" spc="25" dirty="0">
                <a:latin typeface="Times New Roman"/>
                <a:cs typeface="Times New Roman"/>
              </a:rPr>
              <a:t>m</a:t>
            </a:r>
            <a:r>
              <a:rPr sz="3200" b="1" spc="-5" dirty="0">
                <a:latin typeface="Times New Roman"/>
                <a:cs typeface="Times New Roman"/>
              </a:rPr>
              <a:t>pl</a:t>
            </a:r>
            <a:r>
              <a:rPr sz="3200" b="1" spc="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:  </a:t>
            </a:r>
            <a:r>
              <a:rPr sz="3200" b="1" spc="5" dirty="0">
                <a:latin typeface="Times New Roman"/>
                <a:cs typeface="Times New Roman"/>
              </a:rPr>
              <a:t>make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200" b="1" spc="5" dirty="0">
                <a:latin typeface="Times New Roman"/>
                <a:cs typeface="Times New Roman"/>
              </a:rPr>
              <a:t>Comp: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6839" rIns="0" bIns="0" rtlCol="0">
            <a:spAutoFit/>
          </a:bodyPr>
          <a:lstStyle/>
          <a:p>
            <a:pPr marL="3822065" marR="993775" indent="-914400">
              <a:lnSpc>
                <a:spcPts val="3450"/>
              </a:lnSpc>
              <a:spcBef>
                <a:spcPts val="540"/>
              </a:spcBef>
            </a:pPr>
            <a:r>
              <a:rPr sz="3200" b="1" spc="-5" dirty="0">
                <a:latin typeface="Times New Roman"/>
                <a:cs typeface="Times New Roman"/>
              </a:rPr>
              <a:t>He </a:t>
            </a:r>
            <a:r>
              <a:rPr sz="3200" b="1" spc="5" dirty="0">
                <a:latin typeface="Times New Roman"/>
                <a:cs typeface="Times New Roman"/>
              </a:rPr>
              <a:t>must </a:t>
            </a:r>
            <a:r>
              <a:rPr sz="3200" b="1" spc="-5" dirty="0">
                <a:latin typeface="Times New Roman"/>
                <a:cs typeface="Times New Roman"/>
              </a:rPr>
              <a:t>work </a:t>
            </a:r>
            <a:r>
              <a:rPr sz="3200" b="1" dirty="0">
                <a:latin typeface="Times New Roman"/>
                <a:cs typeface="Times New Roman"/>
              </a:rPr>
              <a:t>very hard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to  up for the </a:t>
            </a:r>
            <a:r>
              <a:rPr sz="3200" b="1" spc="-5" dirty="0">
                <a:latin typeface="Times New Roman"/>
                <a:cs typeface="Times New Roman"/>
              </a:rPr>
              <a:t>lost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time.</a:t>
            </a:r>
            <a:endParaRPr sz="3200">
              <a:latin typeface="Times New Roman"/>
              <a:cs typeface="Times New Roman"/>
            </a:endParaRPr>
          </a:p>
          <a:p>
            <a:pPr marL="2907665" marR="5080">
              <a:lnSpc>
                <a:spcPts val="3450"/>
              </a:lnSpc>
              <a:spcBef>
                <a:spcPts val="800"/>
              </a:spcBef>
            </a:pPr>
            <a:r>
              <a:rPr sz="3200" b="1" spc="-5" dirty="0">
                <a:latin typeface="Times New Roman"/>
                <a:cs typeface="Times New Roman"/>
              </a:rPr>
              <a:t>He </a:t>
            </a:r>
            <a:r>
              <a:rPr sz="3200" b="1" spc="5" dirty="0">
                <a:latin typeface="Times New Roman"/>
                <a:cs typeface="Times New Roman"/>
              </a:rPr>
              <a:t>must </a:t>
            </a:r>
            <a:r>
              <a:rPr sz="3200" b="1" spc="-5" dirty="0">
                <a:latin typeface="Times New Roman"/>
                <a:cs typeface="Times New Roman"/>
              </a:rPr>
              <a:t>work </a:t>
            </a:r>
            <a:r>
              <a:rPr sz="3200" b="1" dirty="0">
                <a:latin typeface="Times New Roman"/>
                <a:cs typeface="Times New Roman"/>
              </a:rPr>
              <a:t>very and </a:t>
            </a:r>
            <a:r>
              <a:rPr sz="3200" b="1" spc="5" dirty="0">
                <a:latin typeface="Times New Roman"/>
                <a:cs typeface="Times New Roman"/>
              </a:rPr>
              <a:t>make </a:t>
            </a:r>
            <a:r>
              <a:rPr sz="3200" b="1" dirty="0">
                <a:latin typeface="Times New Roman"/>
                <a:cs typeface="Times New Roman"/>
              </a:rPr>
              <a:t>up  for </a:t>
            </a:r>
            <a:r>
              <a:rPr sz="3200" b="1" spc="-5" dirty="0">
                <a:latin typeface="Times New Roman"/>
                <a:cs typeface="Times New Roman"/>
              </a:rPr>
              <a:t>the lost</a:t>
            </a:r>
            <a:r>
              <a:rPr sz="3200" b="1" spc="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time.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0460" y="4248150"/>
            <a:ext cx="13627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Simple: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9260" y="4248150"/>
            <a:ext cx="43103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Inspite </a:t>
            </a:r>
            <a:r>
              <a:rPr sz="3200" b="1" dirty="0">
                <a:latin typeface="Times New Roman"/>
                <a:cs typeface="Times New Roman"/>
              </a:rPr>
              <a:t>of </a:t>
            </a:r>
            <a:r>
              <a:rPr sz="3200" b="1" spc="-5" dirty="0">
                <a:latin typeface="Times New Roman"/>
                <a:cs typeface="Times New Roman"/>
              </a:rPr>
              <a:t>his </a:t>
            </a:r>
            <a:r>
              <a:rPr sz="3200" b="1" dirty="0">
                <a:latin typeface="Times New Roman"/>
                <a:cs typeface="Times New Roman"/>
              </a:rPr>
              <a:t>hard</a:t>
            </a:r>
            <a:r>
              <a:rPr sz="3200" b="1" spc="-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work,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0460" y="5765800"/>
            <a:ext cx="12280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C</a:t>
            </a:r>
            <a:r>
              <a:rPr sz="3200" b="1" dirty="0">
                <a:latin typeface="Times New Roman"/>
                <a:cs typeface="Times New Roman"/>
              </a:rPr>
              <a:t>o</a:t>
            </a:r>
            <a:r>
              <a:rPr sz="3200" b="1" spc="30" dirty="0">
                <a:latin typeface="Times New Roman"/>
                <a:cs typeface="Times New Roman"/>
              </a:rPr>
              <a:t>m</a:t>
            </a:r>
            <a:r>
              <a:rPr sz="3200" b="1" spc="5" dirty="0">
                <a:latin typeface="Times New Roman"/>
                <a:cs typeface="Times New Roman"/>
              </a:rPr>
              <a:t>p</a:t>
            </a:r>
            <a:r>
              <a:rPr sz="3200" b="1" dirty="0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69260" y="5173979"/>
            <a:ext cx="4932045" cy="154432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20955">
              <a:lnSpc>
                <a:spcPct val="100000"/>
              </a:lnSpc>
              <a:spcBef>
                <a:spcPts val="509"/>
              </a:spcBef>
            </a:pPr>
            <a:r>
              <a:rPr sz="3200" b="1" dirty="0">
                <a:latin typeface="Times New Roman"/>
                <a:cs typeface="Times New Roman"/>
              </a:rPr>
              <a:t>he </a:t>
            </a:r>
            <a:r>
              <a:rPr sz="3200" b="1" spc="-5" dirty="0">
                <a:latin typeface="Times New Roman"/>
                <a:cs typeface="Times New Roman"/>
              </a:rPr>
              <a:t>did </a:t>
            </a:r>
            <a:r>
              <a:rPr sz="3200" b="1" dirty="0">
                <a:latin typeface="Times New Roman"/>
                <a:cs typeface="Times New Roman"/>
              </a:rPr>
              <a:t>not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succeed.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  <a:spcBef>
                <a:spcPts val="840"/>
              </a:spcBef>
            </a:pPr>
            <a:r>
              <a:rPr sz="3200" b="1" spc="-5" dirty="0">
                <a:latin typeface="Times New Roman"/>
                <a:cs typeface="Times New Roman"/>
              </a:rPr>
              <a:t>He worked </a:t>
            </a:r>
            <a:r>
              <a:rPr sz="3200" b="1" dirty="0">
                <a:latin typeface="Times New Roman"/>
                <a:cs typeface="Times New Roman"/>
              </a:rPr>
              <a:t>hard, </a:t>
            </a:r>
            <a:r>
              <a:rPr sz="3200" b="1" spc="-5" dirty="0">
                <a:latin typeface="Times New Roman"/>
                <a:cs typeface="Times New Roman"/>
              </a:rPr>
              <a:t>yet </a:t>
            </a:r>
            <a:r>
              <a:rPr sz="3200" b="1" dirty="0">
                <a:latin typeface="Times New Roman"/>
                <a:cs typeface="Times New Roman"/>
              </a:rPr>
              <a:t>did not  succeed.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94739" y="33020"/>
            <a:ext cx="725741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100"/>
              </a:spcBef>
            </a:pPr>
            <a:r>
              <a:rPr sz="2800" spc="-5" dirty="0"/>
              <a:t>Examples:</a:t>
            </a:r>
            <a:endParaRPr sz="2800"/>
          </a:p>
          <a:p>
            <a:pPr marL="12700" marR="5080" algn="ctr">
              <a:lnSpc>
                <a:spcPct val="100000"/>
              </a:lnSpc>
            </a:pPr>
            <a:r>
              <a:rPr sz="2800" spc="-10" dirty="0"/>
              <a:t>CONVERSION </a:t>
            </a:r>
            <a:r>
              <a:rPr sz="2800" spc="-5" dirty="0"/>
              <a:t>OF SIMPLE </a:t>
            </a:r>
            <a:r>
              <a:rPr sz="2800" spc="-10" dirty="0"/>
              <a:t>SENTENCES</a:t>
            </a:r>
            <a:r>
              <a:rPr sz="2800" spc="-70" dirty="0"/>
              <a:t> </a:t>
            </a:r>
            <a:r>
              <a:rPr sz="2800" spc="-5" dirty="0"/>
              <a:t>TO  </a:t>
            </a:r>
            <a:r>
              <a:rPr sz="2800" spc="-10" dirty="0"/>
              <a:t>COMPOUND</a:t>
            </a:r>
            <a:r>
              <a:rPr sz="2800" spc="-20" dirty="0"/>
              <a:t> </a:t>
            </a:r>
            <a:r>
              <a:rPr sz="2800" spc="-10" dirty="0"/>
              <a:t>SENTENCES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853439" y="2101850"/>
            <a:ext cx="219709" cy="219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40739" y="2016759"/>
            <a:ext cx="7884795" cy="4779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Rewrite the following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Simple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sentences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as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Compound</a:t>
            </a:r>
            <a:r>
              <a:rPr sz="2400" b="1" i="1" spc="3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ones: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800">
              <a:latin typeface="Times New Roman"/>
              <a:cs typeface="Times New Roman"/>
            </a:endParaRPr>
          </a:p>
          <a:p>
            <a:pPr marL="393700" indent="-381000">
              <a:lnSpc>
                <a:spcPct val="100000"/>
              </a:lnSpc>
              <a:buAutoNum type="arabicPeriod"/>
              <a:tabLst>
                <a:tab pos="393065" algn="l"/>
                <a:tab pos="393700" algn="l"/>
              </a:tabLst>
            </a:pPr>
            <a:r>
              <a:rPr sz="2400" b="1" dirty="0">
                <a:latin typeface="Times New Roman"/>
                <a:cs typeface="Times New Roman"/>
              </a:rPr>
              <a:t>Little Jay </a:t>
            </a:r>
            <a:r>
              <a:rPr sz="2400" b="1" spc="-5" dirty="0">
                <a:latin typeface="Times New Roman"/>
                <a:cs typeface="Times New Roman"/>
              </a:rPr>
              <a:t>sat </a:t>
            </a:r>
            <a:r>
              <a:rPr sz="2400" b="1" spc="5" dirty="0">
                <a:latin typeface="Times New Roman"/>
                <a:cs typeface="Times New Roman"/>
              </a:rPr>
              <a:t>in </a:t>
            </a:r>
            <a:r>
              <a:rPr sz="2400" b="1" dirty="0">
                <a:latin typeface="Times New Roman"/>
                <a:cs typeface="Times New Roman"/>
              </a:rPr>
              <a:t>a </a:t>
            </a:r>
            <a:r>
              <a:rPr sz="2400" b="1" spc="-5" dirty="0">
                <a:latin typeface="Times New Roman"/>
                <a:cs typeface="Times New Roman"/>
              </a:rPr>
              <a:t>corner, eating his Christmas </a:t>
            </a:r>
            <a:r>
              <a:rPr sz="2400" b="1" dirty="0">
                <a:latin typeface="Times New Roman"/>
                <a:cs typeface="Times New Roman"/>
              </a:rPr>
              <a:t>cake.</a:t>
            </a:r>
            <a:endParaRPr sz="2400">
              <a:latin typeface="Times New Roman"/>
              <a:cs typeface="Times New Roman"/>
            </a:endParaRPr>
          </a:p>
          <a:p>
            <a:pPr marL="812800" lvl="1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dirty="0">
                <a:latin typeface="Times New Roman"/>
                <a:cs typeface="Times New Roman"/>
              </a:rPr>
              <a:t>Little </a:t>
            </a:r>
            <a:r>
              <a:rPr sz="2400" b="1" spc="-5" dirty="0">
                <a:latin typeface="Times New Roman"/>
                <a:cs typeface="Times New Roman"/>
              </a:rPr>
              <a:t>Jay sat </a:t>
            </a:r>
            <a:r>
              <a:rPr sz="2400" b="1" spc="5" dirty="0">
                <a:latin typeface="Times New Roman"/>
                <a:cs typeface="Times New Roman"/>
              </a:rPr>
              <a:t>in </a:t>
            </a:r>
            <a:r>
              <a:rPr sz="2400" b="1" dirty="0">
                <a:latin typeface="Times New Roman"/>
                <a:cs typeface="Times New Roman"/>
              </a:rPr>
              <a:t>a </a:t>
            </a:r>
            <a:r>
              <a:rPr sz="2400" b="1" spc="-5" dirty="0">
                <a:latin typeface="Times New Roman"/>
                <a:cs typeface="Times New Roman"/>
              </a:rPr>
              <a:t>corner and </a:t>
            </a:r>
            <a:r>
              <a:rPr sz="2400" b="1" dirty="0">
                <a:latin typeface="Times New Roman"/>
                <a:cs typeface="Times New Roman"/>
              </a:rPr>
              <a:t>ate </a:t>
            </a:r>
            <a:r>
              <a:rPr sz="2400" b="1" spc="-5" dirty="0">
                <a:latin typeface="Times New Roman"/>
                <a:cs typeface="Times New Roman"/>
              </a:rPr>
              <a:t>his Christmas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cake.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93065" algn="l"/>
                <a:tab pos="393700" algn="l"/>
              </a:tabLst>
            </a:pP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5" dirty="0">
                <a:latin typeface="Times New Roman"/>
                <a:cs typeface="Times New Roman"/>
              </a:rPr>
              <a:t>must resign </a:t>
            </a:r>
            <a:r>
              <a:rPr sz="2400" b="1" dirty="0">
                <a:latin typeface="Times New Roman"/>
                <a:cs typeface="Times New Roman"/>
              </a:rPr>
              <a:t>on pain of </a:t>
            </a:r>
            <a:r>
              <a:rPr sz="2400" b="1" spc="-5" dirty="0">
                <a:latin typeface="Times New Roman"/>
                <a:cs typeface="Times New Roman"/>
              </a:rPr>
              <a:t>public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dismissal.</a:t>
            </a:r>
            <a:endParaRPr sz="2400">
              <a:latin typeface="Times New Roman"/>
              <a:cs typeface="Times New Roman"/>
            </a:endParaRPr>
          </a:p>
          <a:p>
            <a:pPr marL="812800" lvl="2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5" dirty="0">
                <a:latin typeface="Times New Roman"/>
                <a:cs typeface="Times New Roman"/>
              </a:rPr>
              <a:t>must resign, </a:t>
            </a:r>
            <a:r>
              <a:rPr sz="2400" b="1" dirty="0">
                <a:latin typeface="Times New Roman"/>
                <a:cs typeface="Times New Roman"/>
              </a:rPr>
              <a:t>or </a:t>
            </a:r>
            <a:r>
              <a:rPr sz="2400" b="1" spc="-5" dirty="0">
                <a:latin typeface="Times New Roman"/>
                <a:cs typeface="Times New Roman"/>
              </a:rPr>
              <a:t>he will be publicly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dismissed.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Owing </a:t>
            </a:r>
            <a:r>
              <a:rPr sz="2400" b="1" dirty="0">
                <a:latin typeface="Times New Roman"/>
                <a:cs typeface="Times New Roman"/>
              </a:rPr>
              <a:t>to </a:t>
            </a:r>
            <a:r>
              <a:rPr sz="2400" b="1" spc="-5" dirty="0">
                <a:latin typeface="Times New Roman"/>
                <a:cs typeface="Times New Roman"/>
              </a:rPr>
              <a:t>drought the </a:t>
            </a:r>
            <a:r>
              <a:rPr sz="2400" b="1" dirty="0">
                <a:latin typeface="Times New Roman"/>
                <a:cs typeface="Times New Roman"/>
              </a:rPr>
              <a:t>crop is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short.</a:t>
            </a:r>
            <a:endParaRPr sz="2400">
              <a:latin typeface="Times New Roman"/>
              <a:cs typeface="Times New Roman"/>
            </a:endParaRPr>
          </a:p>
          <a:p>
            <a:pPr marL="812800" lvl="2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There </a:t>
            </a:r>
            <a:r>
              <a:rPr sz="2400" b="1" dirty="0">
                <a:latin typeface="Times New Roman"/>
                <a:cs typeface="Times New Roman"/>
              </a:rPr>
              <a:t>is </a:t>
            </a:r>
            <a:r>
              <a:rPr sz="2400" b="1" spc="-5" dirty="0">
                <a:latin typeface="Times New Roman"/>
                <a:cs typeface="Times New Roman"/>
              </a:rPr>
              <a:t>drought and </a:t>
            </a:r>
            <a:r>
              <a:rPr sz="2400" b="1" dirty="0">
                <a:latin typeface="Times New Roman"/>
                <a:cs typeface="Times New Roman"/>
              </a:rPr>
              <a:t>so </a:t>
            </a:r>
            <a:r>
              <a:rPr sz="2400" b="1" spc="-5" dirty="0">
                <a:latin typeface="Times New Roman"/>
                <a:cs typeface="Times New Roman"/>
              </a:rPr>
              <a:t>the </a:t>
            </a:r>
            <a:r>
              <a:rPr sz="2400" b="1" dirty="0">
                <a:latin typeface="Times New Roman"/>
                <a:cs typeface="Times New Roman"/>
              </a:rPr>
              <a:t>crop is</a:t>
            </a:r>
            <a:r>
              <a:rPr sz="2400" b="1" spc="-5" dirty="0">
                <a:latin typeface="Times New Roman"/>
                <a:cs typeface="Times New Roman"/>
              </a:rPr>
              <a:t> short.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 </a:t>
            </a:r>
            <a:r>
              <a:rPr sz="2400" b="1" dirty="0">
                <a:latin typeface="Times New Roman"/>
                <a:cs typeface="Times New Roman"/>
              </a:rPr>
              <a:t>men </a:t>
            </a:r>
            <a:r>
              <a:rPr sz="2400" b="1" spc="-5" dirty="0">
                <a:latin typeface="Times New Roman"/>
                <a:cs typeface="Times New Roman"/>
              </a:rPr>
              <a:t>had not </a:t>
            </a:r>
            <a:r>
              <a:rPr sz="2400" b="1" dirty="0">
                <a:latin typeface="Times New Roman"/>
                <a:cs typeface="Times New Roman"/>
              </a:rPr>
              <a:t>completed </a:t>
            </a:r>
            <a:r>
              <a:rPr sz="2400" b="1" spc="-5" dirty="0">
                <a:latin typeface="Times New Roman"/>
                <a:cs typeface="Times New Roman"/>
              </a:rPr>
              <a:t>their work by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sunset.</a:t>
            </a:r>
            <a:endParaRPr sz="2400">
              <a:latin typeface="Times New Roman"/>
              <a:cs typeface="Times New Roman"/>
            </a:endParaRPr>
          </a:p>
          <a:p>
            <a:pPr marL="812165" marR="181610" lvl="2" indent="-342900">
              <a:lnSpc>
                <a:spcPct val="79900"/>
              </a:lnSpc>
              <a:spcBef>
                <a:spcPts val="60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 sun set, and </a:t>
            </a:r>
            <a:r>
              <a:rPr sz="2400" b="1" dirty="0">
                <a:latin typeface="Times New Roman"/>
                <a:cs typeface="Times New Roman"/>
              </a:rPr>
              <a:t>yet the men </a:t>
            </a:r>
            <a:r>
              <a:rPr sz="2400" b="1" spc="-5" dirty="0">
                <a:latin typeface="Times New Roman"/>
                <a:cs typeface="Times New Roman"/>
              </a:rPr>
              <a:t>had not completed their  work.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Inspite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several efforts, he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failed.</a:t>
            </a:r>
            <a:endParaRPr sz="2400">
              <a:latin typeface="Times New Roman"/>
              <a:cs typeface="Times New Roman"/>
            </a:endParaRPr>
          </a:p>
          <a:p>
            <a:pPr marL="812800" lvl="2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dirty="0">
                <a:latin typeface="Times New Roman"/>
                <a:cs typeface="Times New Roman"/>
              </a:rPr>
              <a:t>He made </a:t>
            </a:r>
            <a:r>
              <a:rPr sz="2400" b="1" spc="-5" dirty="0">
                <a:latin typeface="Times New Roman"/>
                <a:cs typeface="Times New Roman"/>
              </a:rPr>
              <a:t>several </a:t>
            </a:r>
            <a:r>
              <a:rPr sz="2400" b="1" dirty="0">
                <a:latin typeface="Times New Roman"/>
                <a:cs typeface="Times New Roman"/>
              </a:rPr>
              <a:t>efforts </a:t>
            </a:r>
            <a:r>
              <a:rPr sz="2400" b="1" spc="-10" dirty="0">
                <a:latin typeface="Times New Roman"/>
                <a:cs typeface="Times New Roman"/>
              </a:rPr>
              <a:t>but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failed.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2890" marR="5080" indent="1701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CONVERSION OF SIMPLE  SENTENCES TO</a:t>
            </a:r>
            <a:r>
              <a:rPr spc="-80" dirty="0"/>
              <a:t> </a:t>
            </a:r>
            <a:r>
              <a:rPr spc="-5" dirty="0"/>
              <a:t>COMPLEX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0460" y="1713229"/>
            <a:ext cx="1506855" cy="967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100"/>
              </a:spcBef>
            </a:pPr>
            <a:r>
              <a:rPr sz="2800" b="1" spc="-5" dirty="0">
                <a:latin typeface="Times New Roman"/>
                <a:cs typeface="Times New Roman"/>
              </a:rPr>
              <a:t>Simple:  </a:t>
            </a:r>
            <a:r>
              <a:rPr sz="2800" b="1" spc="-15" dirty="0">
                <a:latin typeface="Times New Roman"/>
                <a:cs typeface="Times New Roman"/>
              </a:rPr>
              <a:t>C</a:t>
            </a:r>
            <a:r>
              <a:rPr sz="2800" b="1" spc="5" dirty="0">
                <a:latin typeface="Times New Roman"/>
                <a:cs typeface="Times New Roman"/>
              </a:rPr>
              <a:t>om</a:t>
            </a:r>
            <a:r>
              <a:rPr sz="2800" b="1" spc="-5" dirty="0">
                <a:latin typeface="Times New Roman"/>
                <a:cs typeface="Times New Roman"/>
              </a:rPr>
              <a:t>p</a:t>
            </a:r>
            <a:r>
              <a:rPr sz="2800" b="1" dirty="0">
                <a:latin typeface="Times New Roman"/>
                <a:cs typeface="Times New Roman"/>
              </a:rPr>
              <a:t>l</a:t>
            </a:r>
            <a:r>
              <a:rPr sz="2800" b="1" spc="-5" dirty="0">
                <a:latin typeface="Times New Roman"/>
                <a:cs typeface="Times New Roman"/>
              </a:rPr>
              <a:t>ex: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69260" y="1713229"/>
            <a:ext cx="4835525" cy="96774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2800" b="1" spc="-5" dirty="0">
                <a:latin typeface="Times New Roman"/>
                <a:cs typeface="Times New Roman"/>
              </a:rPr>
              <a:t>He confessed his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crime.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2800" b="1" spc="-5" dirty="0">
                <a:latin typeface="Times New Roman"/>
                <a:cs typeface="Times New Roman"/>
              </a:rPr>
              <a:t>He confessed </a:t>
            </a:r>
            <a:r>
              <a:rPr sz="2800" b="1" dirty="0">
                <a:latin typeface="Times New Roman"/>
                <a:cs typeface="Times New Roman"/>
              </a:rPr>
              <a:t>that </a:t>
            </a:r>
            <a:r>
              <a:rPr sz="2800" b="1" spc="-5" dirty="0">
                <a:latin typeface="Times New Roman"/>
                <a:cs typeface="Times New Roman"/>
              </a:rPr>
              <a:t>he </a:t>
            </a:r>
            <a:r>
              <a:rPr sz="2800" b="1" spc="-10" dirty="0">
                <a:latin typeface="Times New Roman"/>
                <a:cs typeface="Times New Roman"/>
              </a:rPr>
              <a:t>was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guilty.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0460" y="3128009"/>
            <a:ext cx="1506855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sz="2800" b="1" spc="-5" dirty="0">
                <a:latin typeface="Times New Roman"/>
                <a:cs typeface="Times New Roman"/>
              </a:rPr>
              <a:t>Simple:  </a:t>
            </a:r>
            <a:r>
              <a:rPr sz="2800" b="1" spc="-15" dirty="0">
                <a:latin typeface="Times New Roman"/>
                <a:cs typeface="Times New Roman"/>
              </a:rPr>
              <a:t>C</a:t>
            </a:r>
            <a:r>
              <a:rPr sz="2800" b="1" spc="5" dirty="0">
                <a:latin typeface="Times New Roman"/>
                <a:cs typeface="Times New Roman"/>
              </a:rPr>
              <a:t>om</a:t>
            </a:r>
            <a:r>
              <a:rPr sz="2800" b="1" spc="-5" dirty="0">
                <a:latin typeface="Times New Roman"/>
                <a:cs typeface="Times New Roman"/>
              </a:rPr>
              <a:t>p</a:t>
            </a:r>
            <a:r>
              <a:rPr sz="2800" b="1" dirty="0">
                <a:latin typeface="Times New Roman"/>
                <a:cs typeface="Times New Roman"/>
              </a:rPr>
              <a:t>l</a:t>
            </a:r>
            <a:r>
              <a:rPr sz="2800" b="1" spc="-5" dirty="0">
                <a:latin typeface="Times New Roman"/>
                <a:cs typeface="Times New Roman"/>
              </a:rPr>
              <a:t>ex: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9260" y="3128009"/>
            <a:ext cx="5301615" cy="13538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800" b="1" spc="-5" dirty="0">
                <a:latin typeface="Times New Roman"/>
                <a:cs typeface="Times New Roman"/>
              </a:rPr>
              <a:t>Only Pakistanis </a:t>
            </a:r>
            <a:r>
              <a:rPr sz="2800" b="1" dirty="0">
                <a:latin typeface="Times New Roman"/>
                <a:cs typeface="Times New Roman"/>
              </a:rPr>
              <a:t>are </a:t>
            </a:r>
            <a:r>
              <a:rPr sz="2800" b="1" spc="-5" dirty="0">
                <a:latin typeface="Times New Roman"/>
                <a:cs typeface="Times New Roman"/>
              </a:rPr>
              <a:t>admitted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here.</a:t>
            </a:r>
            <a:endParaRPr sz="2800">
              <a:latin typeface="Times New Roman"/>
              <a:cs typeface="Times New Roman"/>
            </a:endParaRPr>
          </a:p>
          <a:p>
            <a:pPr marL="12700" marR="716280">
              <a:lnSpc>
                <a:spcPts val="3020"/>
              </a:lnSpc>
              <a:spcBef>
                <a:spcPts val="745"/>
              </a:spcBef>
            </a:pPr>
            <a:r>
              <a:rPr sz="2800" b="1" spc="-5" dirty="0">
                <a:latin typeface="Times New Roman"/>
                <a:cs typeface="Times New Roman"/>
              </a:rPr>
              <a:t>If you are </a:t>
            </a:r>
            <a:r>
              <a:rPr sz="2800" b="1" dirty="0">
                <a:latin typeface="Times New Roman"/>
                <a:cs typeface="Times New Roman"/>
              </a:rPr>
              <a:t>not a </a:t>
            </a:r>
            <a:r>
              <a:rPr sz="2800" b="1" spc="-5" dirty="0">
                <a:latin typeface="Times New Roman"/>
                <a:cs typeface="Times New Roman"/>
              </a:rPr>
              <a:t>Pakistani,</a:t>
            </a:r>
            <a:r>
              <a:rPr sz="2800" b="1" spc="-1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you  cannot be </a:t>
            </a:r>
            <a:r>
              <a:rPr sz="2800" b="1" dirty="0">
                <a:latin typeface="Times New Roman"/>
                <a:cs typeface="Times New Roman"/>
              </a:rPr>
              <a:t>admitted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here.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0460" y="4928870"/>
            <a:ext cx="1506855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sz="2800" b="1" spc="-5" dirty="0">
                <a:latin typeface="Times New Roman"/>
                <a:cs typeface="Times New Roman"/>
              </a:rPr>
              <a:t>Simple:  </a:t>
            </a:r>
            <a:r>
              <a:rPr sz="2800" b="1" spc="-15" dirty="0">
                <a:latin typeface="Times New Roman"/>
                <a:cs typeface="Times New Roman"/>
              </a:rPr>
              <a:t>C</a:t>
            </a:r>
            <a:r>
              <a:rPr sz="2800" b="1" spc="5" dirty="0">
                <a:latin typeface="Times New Roman"/>
                <a:cs typeface="Times New Roman"/>
              </a:rPr>
              <a:t>om</a:t>
            </a:r>
            <a:r>
              <a:rPr sz="2800" b="1" spc="-5" dirty="0">
                <a:latin typeface="Times New Roman"/>
                <a:cs typeface="Times New Roman"/>
              </a:rPr>
              <a:t>p</a:t>
            </a:r>
            <a:r>
              <a:rPr sz="2800" b="1" dirty="0">
                <a:latin typeface="Times New Roman"/>
                <a:cs typeface="Times New Roman"/>
              </a:rPr>
              <a:t>l</a:t>
            </a:r>
            <a:r>
              <a:rPr sz="2800" b="1" spc="-5" dirty="0">
                <a:latin typeface="Times New Roman"/>
                <a:cs typeface="Times New Roman"/>
              </a:rPr>
              <a:t>ex: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69260" y="4928870"/>
            <a:ext cx="5683250" cy="13538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800" b="1" spc="-5" dirty="0">
                <a:latin typeface="Times New Roman"/>
                <a:cs typeface="Times New Roman"/>
              </a:rPr>
              <a:t>The management </a:t>
            </a:r>
            <a:r>
              <a:rPr sz="2800" b="1" dirty="0">
                <a:latin typeface="Times New Roman"/>
                <a:cs typeface="Times New Roman"/>
              </a:rPr>
              <a:t>is </a:t>
            </a:r>
            <a:r>
              <a:rPr sz="2800" b="1" spc="-5" dirty="0">
                <a:latin typeface="Times New Roman"/>
                <a:cs typeface="Times New Roman"/>
              </a:rPr>
              <a:t>thoroughly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bad.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ts val="3020"/>
              </a:lnSpc>
              <a:spcBef>
                <a:spcPts val="745"/>
              </a:spcBef>
            </a:pPr>
            <a:r>
              <a:rPr sz="2800" b="1" spc="-5" dirty="0">
                <a:latin typeface="Times New Roman"/>
                <a:cs typeface="Times New Roman"/>
              </a:rPr>
              <a:t>The management </a:t>
            </a:r>
            <a:r>
              <a:rPr sz="2800" b="1" dirty="0">
                <a:latin typeface="Times New Roman"/>
                <a:cs typeface="Times New Roman"/>
              </a:rPr>
              <a:t>is as bad as it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could  </a:t>
            </a:r>
            <a:r>
              <a:rPr sz="2800" b="1" spc="-10" dirty="0">
                <a:latin typeface="Times New Roman"/>
                <a:cs typeface="Times New Roman"/>
              </a:rPr>
              <a:t>be.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11960" y="78740"/>
            <a:ext cx="608457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83540">
              <a:lnSpc>
                <a:spcPct val="100000"/>
              </a:lnSpc>
              <a:spcBef>
                <a:spcPts val="100"/>
              </a:spcBef>
              <a:tabLst>
                <a:tab pos="2702560" algn="l"/>
              </a:tabLst>
            </a:pPr>
            <a:r>
              <a:rPr sz="2800" spc="-5" dirty="0"/>
              <a:t>Examples:	CONVERSION OF  SIMPLE </a:t>
            </a:r>
            <a:r>
              <a:rPr sz="2800" spc="-10" dirty="0"/>
              <a:t>SENTENCES </a:t>
            </a:r>
            <a:r>
              <a:rPr sz="2800" spc="-5" dirty="0"/>
              <a:t>TO</a:t>
            </a:r>
            <a:r>
              <a:rPr sz="2800" spc="-75" dirty="0"/>
              <a:t> </a:t>
            </a:r>
            <a:r>
              <a:rPr sz="2800" spc="-10" dirty="0"/>
              <a:t>COMPLEX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772159" y="1187450"/>
            <a:ext cx="219709" cy="219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9459" y="1102359"/>
            <a:ext cx="8207375" cy="536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Rewrite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following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Simple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sentences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as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Complex</a:t>
            </a:r>
            <a:r>
              <a:rPr sz="2400" b="1" i="1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ones: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800">
              <a:latin typeface="Times New Roman"/>
              <a:cs typeface="Times New Roman"/>
            </a:endParaRPr>
          </a:p>
          <a:p>
            <a:pPr marL="393700" indent="-381000">
              <a:lnSpc>
                <a:spcPct val="100000"/>
              </a:lnSpc>
              <a:buAutoNum type="arabicPeriod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 prince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dirty="0">
                <a:latin typeface="Times New Roman"/>
                <a:cs typeface="Times New Roman"/>
              </a:rPr>
              <a:t>to be </a:t>
            </a:r>
            <a:r>
              <a:rPr sz="2400" b="1" spc="-5" dirty="0">
                <a:latin typeface="Times New Roman"/>
                <a:cs typeface="Times New Roman"/>
              </a:rPr>
              <a:t>found </a:t>
            </a:r>
            <a:r>
              <a:rPr sz="2400" b="1" spc="5" dirty="0">
                <a:latin typeface="Times New Roman"/>
                <a:cs typeface="Times New Roman"/>
              </a:rPr>
              <a:t>in </a:t>
            </a:r>
            <a:r>
              <a:rPr sz="2400" b="1" spc="-5" dirty="0">
                <a:latin typeface="Times New Roman"/>
                <a:cs typeface="Times New Roman"/>
              </a:rPr>
              <a:t>the hottest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battle.</a:t>
            </a:r>
            <a:endParaRPr sz="2400">
              <a:latin typeface="Times New Roman"/>
              <a:cs typeface="Times New Roman"/>
            </a:endParaRPr>
          </a:p>
          <a:p>
            <a:pPr marL="812800" marR="636905" lvl="1" indent="-342900">
              <a:lnSpc>
                <a:spcPts val="2310"/>
              </a:lnSpc>
              <a:spcBef>
                <a:spcPts val="57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The prince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dirty="0">
                <a:latin typeface="Times New Roman"/>
                <a:cs typeface="Times New Roman"/>
              </a:rPr>
              <a:t>to </a:t>
            </a:r>
            <a:r>
              <a:rPr sz="2400" b="1" spc="-5" dirty="0">
                <a:latin typeface="Times New Roman"/>
                <a:cs typeface="Times New Roman"/>
              </a:rPr>
              <a:t>be found where the battle was </a:t>
            </a:r>
            <a:r>
              <a:rPr sz="2400" b="1" dirty="0">
                <a:latin typeface="Times New Roman"/>
                <a:cs typeface="Times New Roman"/>
              </a:rPr>
              <a:t>the  </a:t>
            </a:r>
            <a:r>
              <a:rPr sz="2400" b="1" spc="-5" dirty="0">
                <a:latin typeface="Times New Roman"/>
                <a:cs typeface="Times New Roman"/>
              </a:rPr>
              <a:t>hottest.</a:t>
            </a:r>
            <a:endParaRPr sz="2400">
              <a:latin typeface="Times New Roman"/>
              <a:cs typeface="Times New Roman"/>
            </a:endParaRPr>
          </a:p>
          <a:p>
            <a:pPr marL="812800" lvl="1" indent="-342900">
              <a:lnSpc>
                <a:spcPct val="100000"/>
              </a:lnSpc>
              <a:spcBef>
                <a:spcPts val="40"/>
              </a:spcBef>
              <a:buAutoNum type="arabicPeriod"/>
              <a:tabLst>
                <a:tab pos="812800" algn="l"/>
              </a:tabLst>
            </a:pPr>
            <a:r>
              <a:rPr sz="2400" b="1" dirty="0">
                <a:latin typeface="Times New Roman"/>
                <a:cs typeface="Times New Roman"/>
              </a:rPr>
              <a:t>I rejoice at </a:t>
            </a:r>
            <a:r>
              <a:rPr sz="2400" b="1" spc="-5" dirty="0">
                <a:latin typeface="Times New Roman"/>
                <a:cs typeface="Times New Roman"/>
              </a:rPr>
              <a:t>his </a:t>
            </a:r>
            <a:r>
              <a:rPr sz="2400" b="1" dirty="0">
                <a:latin typeface="Times New Roman"/>
                <a:cs typeface="Times New Roman"/>
              </a:rPr>
              <a:t>good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fortune.</a:t>
            </a:r>
            <a:endParaRPr sz="2400">
              <a:latin typeface="Times New Roman"/>
              <a:cs typeface="Times New Roman"/>
            </a:endParaRPr>
          </a:p>
          <a:p>
            <a:pPr marL="1079500">
              <a:lnSpc>
                <a:spcPct val="100000"/>
              </a:lnSpc>
              <a:spcBef>
                <a:spcPts val="20"/>
              </a:spcBef>
            </a:pPr>
            <a:r>
              <a:rPr sz="2400" b="1" dirty="0">
                <a:latin typeface="Times New Roman"/>
                <a:cs typeface="Times New Roman"/>
              </a:rPr>
              <a:t>- I rejoice </a:t>
            </a:r>
            <a:r>
              <a:rPr sz="2400" b="1" spc="-5" dirty="0">
                <a:latin typeface="Times New Roman"/>
                <a:cs typeface="Times New Roman"/>
              </a:rPr>
              <a:t>that he has </a:t>
            </a:r>
            <a:r>
              <a:rPr sz="2400" b="1" dirty="0">
                <a:latin typeface="Times New Roman"/>
                <a:cs typeface="Times New Roman"/>
              </a:rPr>
              <a:t>good</a:t>
            </a:r>
            <a:r>
              <a:rPr sz="2400" b="1" spc="-5" dirty="0">
                <a:latin typeface="Times New Roman"/>
                <a:cs typeface="Times New Roman"/>
              </a:rPr>
              <a:t> fortune.</a:t>
            </a:r>
            <a:endParaRPr sz="2400">
              <a:latin typeface="Times New Roman"/>
              <a:cs typeface="Times New Roman"/>
            </a:endParaRPr>
          </a:p>
          <a:p>
            <a:pPr marL="393700" marR="647700" lvl="1" indent="-381000">
              <a:lnSpc>
                <a:spcPts val="2310"/>
              </a:lnSpc>
              <a:spcBef>
                <a:spcPts val="560"/>
              </a:spcBef>
              <a:buAutoNum type="arabicPeriod" startAt="3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Considering the difficulties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his position, </a:t>
            </a: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5" dirty="0">
                <a:latin typeface="Times New Roman"/>
                <a:cs typeface="Times New Roman"/>
              </a:rPr>
              <a:t>has </a:t>
            </a:r>
            <a:r>
              <a:rPr sz="2400" b="1" dirty="0">
                <a:latin typeface="Times New Roman"/>
                <a:cs typeface="Times New Roman"/>
              </a:rPr>
              <a:t>acted  </a:t>
            </a:r>
            <a:r>
              <a:rPr sz="2400" b="1" spc="-5" dirty="0">
                <a:latin typeface="Times New Roman"/>
                <a:cs typeface="Times New Roman"/>
              </a:rPr>
              <a:t>admirably.</a:t>
            </a:r>
            <a:endParaRPr sz="2400">
              <a:latin typeface="Times New Roman"/>
              <a:cs typeface="Times New Roman"/>
            </a:endParaRPr>
          </a:p>
          <a:p>
            <a:pPr marL="812800" marR="5080" indent="-266700">
              <a:lnSpc>
                <a:spcPct val="79900"/>
              </a:lnSpc>
              <a:spcBef>
                <a:spcPts val="620"/>
              </a:spcBef>
              <a:tabLst>
                <a:tab pos="800735" algn="l"/>
              </a:tabLst>
            </a:pPr>
            <a:r>
              <a:rPr sz="2400" b="1" dirty="0">
                <a:latin typeface="Times New Roman"/>
                <a:cs typeface="Times New Roman"/>
              </a:rPr>
              <a:t>-	</a:t>
            </a:r>
            <a:r>
              <a:rPr sz="2400" b="1" spc="-5" dirty="0">
                <a:latin typeface="Times New Roman"/>
                <a:cs typeface="Times New Roman"/>
              </a:rPr>
              <a:t>If </a:t>
            </a:r>
            <a:r>
              <a:rPr sz="2400" b="1" spc="-15" dirty="0">
                <a:latin typeface="Times New Roman"/>
                <a:cs typeface="Times New Roman"/>
              </a:rPr>
              <a:t>we </a:t>
            </a:r>
            <a:r>
              <a:rPr sz="2400" b="1" spc="-5" dirty="0">
                <a:latin typeface="Times New Roman"/>
                <a:cs typeface="Times New Roman"/>
              </a:rPr>
              <a:t>consider the </a:t>
            </a:r>
            <a:r>
              <a:rPr sz="2400" b="1" dirty="0">
                <a:latin typeface="Times New Roman"/>
                <a:cs typeface="Times New Roman"/>
              </a:rPr>
              <a:t>difficulties of his </a:t>
            </a:r>
            <a:r>
              <a:rPr sz="2400" b="1" spc="-5" dirty="0">
                <a:latin typeface="Times New Roman"/>
                <a:cs typeface="Times New Roman"/>
              </a:rPr>
              <a:t>position, he has </a:t>
            </a:r>
            <a:r>
              <a:rPr sz="2400" b="1" dirty="0">
                <a:latin typeface="Times New Roman"/>
                <a:cs typeface="Times New Roman"/>
              </a:rPr>
              <a:t>acted  </a:t>
            </a:r>
            <a:r>
              <a:rPr sz="2400" b="1" spc="-5" dirty="0">
                <a:latin typeface="Times New Roman"/>
                <a:cs typeface="Times New Roman"/>
              </a:rPr>
              <a:t>admirably.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 startAt="4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Allowing him </a:t>
            </a:r>
            <a:r>
              <a:rPr sz="2400" b="1" dirty="0">
                <a:latin typeface="Times New Roman"/>
                <a:cs typeface="Times New Roman"/>
              </a:rPr>
              <a:t>alone, </a:t>
            </a:r>
            <a:r>
              <a:rPr sz="2400" b="1" spc="-5" dirty="0">
                <a:latin typeface="Times New Roman"/>
                <a:cs typeface="Times New Roman"/>
              </a:rPr>
              <a:t>the rest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us waited outside.</a:t>
            </a:r>
            <a:endParaRPr sz="2400">
              <a:latin typeface="Times New Roman"/>
              <a:cs typeface="Times New Roman"/>
            </a:endParaRPr>
          </a:p>
          <a:p>
            <a:pPr marL="812800" lvl="2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5" dirty="0">
                <a:latin typeface="Times New Roman"/>
                <a:cs typeface="Times New Roman"/>
              </a:rPr>
              <a:t>alone entered, while the rest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us waited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outside.</a:t>
            </a:r>
            <a:endParaRPr sz="2400">
              <a:latin typeface="Times New Roman"/>
              <a:cs typeface="Times New Roman"/>
            </a:endParaRPr>
          </a:p>
          <a:p>
            <a:pPr marL="393700" lvl="1" indent="-381000">
              <a:lnSpc>
                <a:spcPct val="100000"/>
              </a:lnSpc>
              <a:spcBef>
                <a:spcPts val="20"/>
              </a:spcBef>
              <a:buAutoNum type="arabicPeriod" startAt="4"/>
              <a:tabLst>
                <a:tab pos="393065" algn="l"/>
                <a:tab pos="3937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Not feeling well, he decided </a:t>
            </a:r>
            <a:r>
              <a:rPr sz="2400" b="1" dirty="0">
                <a:latin typeface="Times New Roman"/>
                <a:cs typeface="Times New Roman"/>
              </a:rPr>
              <a:t>to lie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down.</a:t>
            </a:r>
            <a:endParaRPr sz="2400">
              <a:latin typeface="Times New Roman"/>
              <a:cs typeface="Times New Roman"/>
            </a:endParaRPr>
          </a:p>
          <a:p>
            <a:pPr marL="812800" lvl="2" indent="-3429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8128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As </a:t>
            </a: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spc="-5" dirty="0">
                <a:latin typeface="Times New Roman"/>
                <a:cs typeface="Times New Roman"/>
              </a:rPr>
              <a:t>not </a:t>
            </a:r>
            <a:r>
              <a:rPr sz="2400" b="1" dirty="0">
                <a:latin typeface="Times New Roman"/>
                <a:cs typeface="Times New Roman"/>
              </a:rPr>
              <a:t>feeling </a:t>
            </a:r>
            <a:r>
              <a:rPr sz="2400" b="1" spc="-5" dirty="0">
                <a:latin typeface="Times New Roman"/>
                <a:cs typeface="Times New Roman"/>
              </a:rPr>
              <a:t>well, he decided </a:t>
            </a:r>
            <a:r>
              <a:rPr sz="2400" b="1" dirty="0">
                <a:latin typeface="Times New Roman"/>
                <a:cs typeface="Times New Roman"/>
              </a:rPr>
              <a:t>to lie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down.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98779"/>
            <a:ext cx="703643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>
                <a:latin typeface="Arial"/>
                <a:cs typeface="Arial"/>
              </a:rPr>
              <a:t>Transformation </a:t>
            </a:r>
            <a:r>
              <a:rPr sz="4000" spc="-5" dirty="0">
                <a:latin typeface="Arial"/>
                <a:cs typeface="Arial"/>
              </a:rPr>
              <a:t>of</a:t>
            </a:r>
            <a:r>
              <a:rPr sz="4000" spc="-35" dirty="0">
                <a:latin typeface="Arial"/>
                <a:cs typeface="Arial"/>
              </a:rPr>
              <a:t> </a:t>
            </a:r>
            <a:r>
              <a:rPr sz="4000" spc="-10" dirty="0">
                <a:latin typeface="Arial"/>
                <a:cs typeface="Arial"/>
              </a:rPr>
              <a:t>Sentences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24840" y="1798320"/>
            <a:ext cx="246379" cy="246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892810" marR="5080" indent="96520">
              <a:lnSpc>
                <a:spcPct val="79900"/>
              </a:lnSpc>
              <a:spcBef>
                <a:spcPts val="750"/>
              </a:spcBef>
            </a:pPr>
            <a:r>
              <a:rPr spc="-10" dirty="0"/>
              <a:t>The </a:t>
            </a:r>
            <a:r>
              <a:rPr spc="-5" dirty="0"/>
              <a:t>nature of </a:t>
            </a:r>
            <a:r>
              <a:rPr dirty="0"/>
              <a:t>the </a:t>
            </a:r>
            <a:r>
              <a:rPr spc="-5" dirty="0"/>
              <a:t>sentences </a:t>
            </a:r>
            <a:r>
              <a:rPr dirty="0"/>
              <a:t>can </a:t>
            </a:r>
            <a:r>
              <a:rPr spc="-5" dirty="0"/>
              <a:t>be changed without  changing </a:t>
            </a:r>
            <a:r>
              <a:rPr dirty="0"/>
              <a:t>the </a:t>
            </a:r>
            <a:r>
              <a:rPr spc="-5" dirty="0"/>
              <a:t>meaning of the</a:t>
            </a:r>
            <a:r>
              <a:rPr spc="10" dirty="0"/>
              <a:t> </a:t>
            </a:r>
            <a:r>
              <a:rPr spc="-5" dirty="0"/>
              <a:t>sentences.</a:t>
            </a:r>
          </a:p>
          <a:p>
            <a:pPr marL="892810" marR="1413510">
              <a:lnSpc>
                <a:spcPts val="5190"/>
              </a:lnSpc>
              <a:spcBef>
                <a:spcPts val="489"/>
              </a:spcBef>
            </a:pPr>
            <a:r>
              <a:rPr b="1" spc="-5" dirty="0">
                <a:latin typeface="Arial"/>
                <a:cs typeface="Arial"/>
              </a:rPr>
              <a:t>1. </a:t>
            </a:r>
            <a:r>
              <a:rPr b="1" spc="-10" dirty="0">
                <a:latin typeface="Arial"/>
                <a:cs typeface="Arial"/>
              </a:rPr>
              <a:t>Sentences </a:t>
            </a:r>
            <a:r>
              <a:rPr b="1" spc="-5" dirty="0">
                <a:latin typeface="Arial"/>
                <a:cs typeface="Arial"/>
              </a:rPr>
              <a:t>containing </a:t>
            </a:r>
            <a:r>
              <a:rPr b="1" dirty="0">
                <a:latin typeface="Arial"/>
                <a:cs typeface="Arial"/>
              </a:rPr>
              <a:t>the </a:t>
            </a:r>
            <a:r>
              <a:rPr b="1" spc="-5" dirty="0">
                <a:latin typeface="Arial"/>
                <a:cs typeface="Arial"/>
              </a:rPr>
              <a:t>adverb ‘too’:  Example:</a:t>
            </a:r>
          </a:p>
          <a:p>
            <a:pPr marL="1108075" indent="-215900">
              <a:lnSpc>
                <a:spcPct val="100000"/>
              </a:lnSpc>
              <a:spcBef>
                <a:spcPts val="1440"/>
              </a:spcBef>
              <a:buChar char="•"/>
              <a:tabLst>
                <a:tab pos="1109345" algn="l"/>
              </a:tabLst>
            </a:pPr>
            <a:r>
              <a:rPr dirty="0"/>
              <a:t>My </a:t>
            </a:r>
            <a:r>
              <a:rPr spc="-5" dirty="0"/>
              <a:t>friend is </a:t>
            </a:r>
            <a:r>
              <a:rPr dirty="0"/>
              <a:t>too rich </a:t>
            </a:r>
            <a:r>
              <a:rPr spc="-5" dirty="0"/>
              <a:t>to be helped.</a:t>
            </a:r>
          </a:p>
          <a:p>
            <a:pPr marL="892810" marR="201930">
              <a:lnSpc>
                <a:spcPct val="79900"/>
              </a:lnSpc>
              <a:spcBef>
                <a:spcPts val="2590"/>
              </a:spcBef>
            </a:pPr>
            <a:r>
              <a:rPr spc="-10" dirty="0"/>
              <a:t>You </a:t>
            </a:r>
            <a:r>
              <a:rPr dirty="0"/>
              <a:t>can see </a:t>
            </a:r>
            <a:r>
              <a:rPr spc="-5" dirty="0"/>
              <a:t>How the Transformation-of-Sentences,  containing the adverb ‘too’, takes place without  changing </a:t>
            </a:r>
            <a:r>
              <a:rPr dirty="0"/>
              <a:t>the </a:t>
            </a:r>
            <a:r>
              <a:rPr spc="-5" dirty="0"/>
              <a:t>meaning of the</a:t>
            </a:r>
            <a:r>
              <a:rPr spc="10" dirty="0"/>
              <a:t> </a:t>
            </a:r>
            <a:r>
              <a:rPr spc="-5" dirty="0"/>
              <a:t>sentence.</a:t>
            </a:r>
          </a:p>
          <a:p>
            <a:pPr marL="1108075" indent="-215900">
              <a:lnSpc>
                <a:spcPct val="100000"/>
              </a:lnSpc>
              <a:spcBef>
                <a:spcPts val="1939"/>
              </a:spcBef>
              <a:buChar char="•"/>
              <a:tabLst>
                <a:tab pos="1109345" algn="l"/>
              </a:tabLst>
            </a:pPr>
            <a:r>
              <a:rPr dirty="0"/>
              <a:t>My </a:t>
            </a:r>
            <a:r>
              <a:rPr spc="-5" dirty="0"/>
              <a:t>friend is </a:t>
            </a:r>
            <a:r>
              <a:rPr dirty="0"/>
              <a:t>so rich </a:t>
            </a:r>
            <a:r>
              <a:rPr spc="-5" dirty="0"/>
              <a:t>that he </a:t>
            </a:r>
            <a:r>
              <a:rPr dirty="0"/>
              <a:t>can </a:t>
            </a:r>
            <a:r>
              <a:rPr spc="-5" dirty="0"/>
              <a:t>not be</a:t>
            </a:r>
            <a:r>
              <a:rPr dirty="0"/>
              <a:t> </a:t>
            </a:r>
            <a:r>
              <a:rPr spc="-5" dirty="0"/>
              <a:t>helped.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566420"/>
            <a:ext cx="21939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dirty="0">
                <a:latin typeface="Arial"/>
                <a:cs typeface="Arial"/>
              </a:rPr>
              <a:t>E</a:t>
            </a:r>
            <a:r>
              <a:rPr sz="4400" b="0" spc="-40" dirty="0">
                <a:latin typeface="Arial"/>
                <a:cs typeface="Arial"/>
              </a:rPr>
              <a:t>x</a:t>
            </a:r>
            <a:r>
              <a:rPr sz="4400" b="0" spc="-5" dirty="0">
                <a:latin typeface="Arial"/>
                <a:cs typeface="Arial"/>
              </a:rPr>
              <a:t>ample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7240" y="2178050"/>
            <a:ext cx="274320" cy="274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07439" y="2075179"/>
            <a:ext cx="7534909" cy="3040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839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Arial"/>
                <a:cs typeface="Arial"/>
              </a:rPr>
              <a:t>The </a:t>
            </a:r>
            <a:r>
              <a:rPr sz="3000" spc="-10" dirty="0">
                <a:latin typeface="Arial"/>
                <a:cs typeface="Arial"/>
              </a:rPr>
              <a:t>news </a:t>
            </a:r>
            <a:r>
              <a:rPr sz="3000" spc="-5" dirty="0">
                <a:latin typeface="Arial"/>
                <a:cs typeface="Arial"/>
              </a:rPr>
              <a:t>is </a:t>
            </a:r>
            <a:r>
              <a:rPr sz="3000" spc="-10" dirty="0">
                <a:latin typeface="Arial"/>
                <a:cs typeface="Arial"/>
              </a:rPr>
              <a:t>too </a:t>
            </a:r>
            <a:r>
              <a:rPr sz="3000" spc="-5" dirty="0">
                <a:latin typeface="Arial"/>
                <a:cs typeface="Arial"/>
              </a:rPr>
              <a:t>good to be</a:t>
            </a:r>
            <a:r>
              <a:rPr sz="3000" spc="-30" dirty="0">
                <a:latin typeface="Arial"/>
                <a:cs typeface="Arial"/>
              </a:rPr>
              <a:t> </a:t>
            </a:r>
            <a:r>
              <a:rPr sz="3000" spc="-10" dirty="0">
                <a:latin typeface="Arial"/>
                <a:cs typeface="Arial"/>
              </a:rPr>
              <a:t>true.</a:t>
            </a:r>
            <a:endParaRPr sz="3000">
              <a:latin typeface="Arial"/>
              <a:cs typeface="Arial"/>
            </a:endParaRPr>
          </a:p>
          <a:p>
            <a:pPr marL="12700" marR="75565">
              <a:lnSpc>
                <a:spcPct val="79900"/>
              </a:lnSpc>
              <a:spcBef>
                <a:spcPts val="2870"/>
              </a:spcBef>
            </a:pPr>
            <a:r>
              <a:rPr sz="3000" spc="-10" dirty="0">
                <a:latin typeface="Arial"/>
                <a:cs typeface="Arial"/>
              </a:rPr>
              <a:t>You </a:t>
            </a:r>
            <a:r>
              <a:rPr sz="3000" dirty="0">
                <a:latin typeface="Arial"/>
                <a:cs typeface="Arial"/>
              </a:rPr>
              <a:t>can see </a:t>
            </a:r>
            <a:r>
              <a:rPr sz="3000" spc="-5" dirty="0">
                <a:latin typeface="Arial"/>
                <a:cs typeface="Arial"/>
              </a:rPr>
              <a:t>How </a:t>
            </a:r>
            <a:r>
              <a:rPr sz="3000" spc="-10" dirty="0">
                <a:latin typeface="Arial"/>
                <a:cs typeface="Arial"/>
              </a:rPr>
              <a:t>the </a:t>
            </a:r>
            <a:r>
              <a:rPr sz="3000" spc="-5" dirty="0">
                <a:latin typeface="Arial"/>
                <a:cs typeface="Arial"/>
              </a:rPr>
              <a:t>Transformation-of-  </a:t>
            </a:r>
            <a:r>
              <a:rPr sz="3000" spc="-10" dirty="0">
                <a:latin typeface="Arial"/>
                <a:cs typeface="Arial"/>
              </a:rPr>
              <a:t>Sentences takes </a:t>
            </a:r>
            <a:r>
              <a:rPr sz="3000" spc="-5" dirty="0">
                <a:latin typeface="Arial"/>
                <a:cs typeface="Arial"/>
              </a:rPr>
              <a:t>place into </a:t>
            </a:r>
            <a:r>
              <a:rPr sz="3000" spc="-10" dirty="0">
                <a:latin typeface="Arial"/>
                <a:cs typeface="Arial"/>
              </a:rPr>
              <a:t>the following  </a:t>
            </a:r>
            <a:r>
              <a:rPr sz="3000" spc="-5" dirty="0">
                <a:latin typeface="Arial"/>
                <a:cs typeface="Arial"/>
              </a:rPr>
              <a:t>version </a:t>
            </a:r>
            <a:r>
              <a:rPr sz="3000" spc="-10" dirty="0">
                <a:latin typeface="Arial"/>
                <a:cs typeface="Arial"/>
              </a:rPr>
              <a:t>without </a:t>
            </a:r>
            <a:r>
              <a:rPr sz="3000" dirty="0">
                <a:latin typeface="Arial"/>
                <a:cs typeface="Arial"/>
              </a:rPr>
              <a:t>changing </a:t>
            </a:r>
            <a:r>
              <a:rPr sz="3000" spc="-5" dirty="0">
                <a:latin typeface="Arial"/>
                <a:cs typeface="Arial"/>
              </a:rPr>
              <a:t>the meaning of</a:t>
            </a:r>
            <a:r>
              <a:rPr sz="3000" spc="-10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the  sentence.</a:t>
            </a:r>
            <a:endParaRPr sz="3000">
              <a:latin typeface="Arial"/>
              <a:cs typeface="Arial"/>
            </a:endParaRPr>
          </a:p>
          <a:p>
            <a:pPr marL="251460" indent="-239395">
              <a:lnSpc>
                <a:spcPct val="100000"/>
              </a:lnSpc>
              <a:spcBef>
                <a:spcPts val="2160"/>
              </a:spcBef>
              <a:buChar char="•"/>
              <a:tabLst>
                <a:tab pos="252095" algn="l"/>
              </a:tabLst>
            </a:pPr>
            <a:r>
              <a:rPr sz="3000" dirty="0">
                <a:latin typeface="Arial"/>
                <a:cs typeface="Arial"/>
              </a:rPr>
              <a:t>The </a:t>
            </a:r>
            <a:r>
              <a:rPr sz="3000" spc="-10" dirty="0">
                <a:latin typeface="Arial"/>
                <a:cs typeface="Arial"/>
              </a:rPr>
              <a:t>news </a:t>
            </a:r>
            <a:r>
              <a:rPr sz="3000" spc="5" dirty="0">
                <a:latin typeface="Arial"/>
                <a:cs typeface="Arial"/>
              </a:rPr>
              <a:t>is </a:t>
            </a:r>
            <a:r>
              <a:rPr sz="3000" dirty="0">
                <a:latin typeface="Arial"/>
                <a:cs typeface="Arial"/>
              </a:rPr>
              <a:t>so </a:t>
            </a:r>
            <a:r>
              <a:rPr sz="3000" spc="-5" dirty="0">
                <a:latin typeface="Arial"/>
                <a:cs typeface="Arial"/>
              </a:rPr>
              <a:t>good </a:t>
            </a:r>
            <a:r>
              <a:rPr sz="3000" spc="-10" dirty="0">
                <a:latin typeface="Arial"/>
                <a:cs typeface="Arial"/>
              </a:rPr>
              <a:t>that </a:t>
            </a:r>
            <a:r>
              <a:rPr sz="3000" spc="-5" dirty="0">
                <a:latin typeface="Arial"/>
                <a:cs typeface="Arial"/>
              </a:rPr>
              <a:t>it can not be</a:t>
            </a:r>
            <a:r>
              <a:rPr sz="3000" spc="-95" dirty="0">
                <a:latin typeface="Arial"/>
                <a:cs typeface="Arial"/>
              </a:rPr>
              <a:t> </a:t>
            </a:r>
            <a:r>
              <a:rPr sz="3000" spc="-10" dirty="0">
                <a:latin typeface="Arial"/>
                <a:cs typeface="Arial"/>
              </a:rPr>
              <a:t>true.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0739" y="0"/>
            <a:ext cx="2562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>
                <a:latin typeface="Arial"/>
                <a:cs typeface="Arial"/>
              </a:rPr>
              <a:t>Examples: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24840" y="575309"/>
            <a:ext cx="219709" cy="219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55039" y="855979"/>
            <a:ext cx="7665720" cy="551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4470" indent="-191770">
              <a:lnSpc>
                <a:spcPct val="100000"/>
              </a:lnSpc>
              <a:spcBef>
                <a:spcPts val="100"/>
              </a:spcBef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dirty="0">
                <a:latin typeface="Arial"/>
                <a:cs typeface="Arial"/>
              </a:rPr>
              <a:t>too </a:t>
            </a:r>
            <a:r>
              <a:rPr sz="2400" b="1" spc="-5" dirty="0">
                <a:latin typeface="Arial"/>
                <a:cs typeface="Arial"/>
              </a:rPr>
              <a:t>proud </a:t>
            </a:r>
            <a:r>
              <a:rPr sz="2400" b="1" dirty="0">
                <a:latin typeface="Arial"/>
                <a:cs typeface="Arial"/>
              </a:rPr>
              <a:t>to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beg.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spc="-5" dirty="0">
                <a:latin typeface="Arial"/>
                <a:cs typeface="Arial"/>
              </a:rPr>
              <a:t>so proud that he </a:t>
            </a:r>
            <a:r>
              <a:rPr sz="2400" b="1" spc="5" dirty="0">
                <a:latin typeface="Arial"/>
                <a:cs typeface="Arial"/>
              </a:rPr>
              <a:t>will </a:t>
            </a:r>
            <a:r>
              <a:rPr sz="2400" b="1" spc="-5" dirty="0">
                <a:latin typeface="Arial"/>
                <a:cs typeface="Arial"/>
              </a:rPr>
              <a:t>not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beg.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dirty="0">
                <a:latin typeface="Arial"/>
                <a:cs typeface="Arial"/>
              </a:rPr>
              <a:t>It is </a:t>
            </a:r>
            <a:r>
              <a:rPr sz="2400" b="1" spc="-10" dirty="0">
                <a:latin typeface="Arial"/>
                <a:cs typeface="Arial"/>
              </a:rPr>
              <a:t>never </a:t>
            </a:r>
            <a:r>
              <a:rPr sz="2400" b="1" spc="-5" dirty="0">
                <a:latin typeface="Arial"/>
                <a:cs typeface="Arial"/>
              </a:rPr>
              <a:t>too late </a:t>
            </a:r>
            <a:r>
              <a:rPr sz="2400" b="1" dirty="0">
                <a:latin typeface="Arial"/>
                <a:cs typeface="Arial"/>
              </a:rPr>
              <a:t>to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mend.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dirty="0">
                <a:latin typeface="Arial"/>
                <a:cs typeface="Arial"/>
              </a:rPr>
              <a:t>It is </a:t>
            </a:r>
            <a:r>
              <a:rPr sz="2400" b="1" spc="-5" dirty="0">
                <a:latin typeface="Arial"/>
                <a:cs typeface="Arial"/>
              </a:rPr>
              <a:t>not so late that </a:t>
            </a:r>
            <a:r>
              <a:rPr sz="2400" b="1" dirty="0">
                <a:latin typeface="Arial"/>
                <a:cs typeface="Arial"/>
              </a:rPr>
              <a:t>it </a:t>
            </a:r>
            <a:r>
              <a:rPr sz="2400" b="1" spc="-5" dirty="0">
                <a:latin typeface="Arial"/>
                <a:cs typeface="Arial"/>
              </a:rPr>
              <a:t>can not be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mended.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dirty="0">
                <a:latin typeface="Arial"/>
                <a:cs typeface="Arial"/>
              </a:rPr>
              <a:t>too </a:t>
            </a:r>
            <a:r>
              <a:rPr sz="2400" b="1" spc="-5" dirty="0">
                <a:latin typeface="Arial"/>
                <a:cs typeface="Arial"/>
              </a:rPr>
              <a:t>ignorant for </a:t>
            </a:r>
            <a:r>
              <a:rPr sz="2400" b="1" dirty="0">
                <a:latin typeface="Arial"/>
                <a:cs typeface="Arial"/>
              </a:rPr>
              <a:t>the </a:t>
            </a:r>
            <a:r>
              <a:rPr sz="2400" b="1" spc="-5" dirty="0">
                <a:latin typeface="Arial"/>
                <a:cs typeface="Arial"/>
              </a:rPr>
              <a:t>post of </a:t>
            </a:r>
            <a:r>
              <a:rPr sz="2400" b="1" dirty="0">
                <a:latin typeface="Arial"/>
                <a:cs typeface="Arial"/>
              </a:rPr>
              <a:t>a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postman.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spc="-5" dirty="0">
                <a:latin typeface="Arial"/>
                <a:cs typeface="Arial"/>
              </a:rPr>
              <a:t>so ignorant that he </a:t>
            </a:r>
            <a:r>
              <a:rPr sz="2400" b="1" dirty="0">
                <a:latin typeface="Arial"/>
                <a:cs typeface="Arial"/>
              </a:rPr>
              <a:t>is </a:t>
            </a:r>
            <a:r>
              <a:rPr sz="2400" b="1" spc="-5" dirty="0">
                <a:latin typeface="Arial"/>
                <a:cs typeface="Arial"/>
              </a:rPr>
              <a:t>not suitable </a:t>
            </a:r>
            <a:r>
              <a:rPr sz="2400" b="1" dirty="0">
                <a:latin typeface="Arial"/>
                <a:cs typeface="Arial"/>
              </a:rPr>
              <a:t>for </a:t>
            </a:r>
            <a:r>
              <a:rPr sz="2400" b="1" spc="-5" dirty="0">
                <a:latin typeface="Arial"/>
                <a:cs typeface="Arial"/>
              </a:rPr>
              <a:t>the post  of </a:t>
            </a:r>
            <a:r>
              <a:rPr sz="2400" b="1" dirty="0">
                <a:latin typeface="Arial"/>
                <a:cs typeface="Arial"/>
              </a:rPr>
              <a:t>a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postman.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This shirt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dirty="0">
                <a:latin typeface="Arial"/>
                <a:cs typeface="Arial"/>
              </a:rPr>
              <a:t>too </a:t>
            </a:r>
            <a:r>
              <a:rPr sz="2400" b="1" spc="-5" dirty="0">
                <a:latin typeface="Arial"/>
                <a:cs typeface="Arial"/>
              </a:rPr>
              <a:t>small </a:t>
            </a:r>
            <a:r>
              <a:rPr sz="2400" b="1" dirty="0">
                <a:latin typeface="Arial"/>
                <a:cs typeface="Arial"/>
              </a:rPr>
              <a:t>for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me.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This shirt </a:t>
            </a:r>
            <a:r>
              <a:rPr sz="2400" b="1" spc="5" dirty="0">
                <a:latin typeface="Arial"/>
                <a:cs typeface="Arial"/>
              </a:rPr>
              <a:t>is </a:t>
            </a:r>
            <a:r>
              <a:rPr sz="2400" b="1" spc="-5" dirty="0">
                <a:latin typeface="Arial"/>
                <a:cs typeface="Arial"/>
              </a:rPr>
              <a:t>so small that </a:t>
            </a:r>
            <a:r>
              <a:rPr sz="2400" b="1" dirty="0">
                <a:latin typeface="Arial"/>
                <a:cs typeface="Arial"/>
              </a:rPr>
              <a:t>it is </a:t>
            </a:r>
            <a:r>
              <a:rPr sz="2400" b="1" spc="-5" dirty="0">
                <a:latin typeface="Arial"/>
                <a:cs typeface="Arial"/>
              </a:rPr>
              <a:t>not suitable for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me.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speaks </a:t>
            </a:r>
            <a:r>
              <a:rPr sz="2400" b="1" dirty="0">
                <a:latin typeface="Arial"/>
                <a:cs typeface="Arial"/>
              </a:rPr>
              <a:t>too </a:t>
            </a:r>
            <a:r>
              <a:rPr sz="2400" b="1" spc="-5" dirty="0">
                <a:latin typeface="Arial"/>
                <a:cs typeface="Arial"/>
              </a:rPr>
              <a:t>fast </a:t>
            </a:r>
            <a:r>
              <a:rPr sz="2400" b="1" dirty="0">
                <a:latin typeface="Arial"/>
                <a:cs typeface="Arial"/>
              </a:rPr>
              <a:t>to </a:t>
            </a:r>
            <a:r>
              <a:rPr sz="2400" b="1" spc="-5" dirty="0">
                <a:latin typeface="Arial"/>
                <a:cs typeface="Arial"/>
              </a:rPr>
              <a:t>be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understood.</a:t>
            </a:r>
            <a:endParaRPr sz="2400">
              <a:latin typeface="Arial"/>
              <a:cs typeface="Arial"/>
            </a:endParaRPr>
          </a:p>
          <a:p>
            <a:pPr marL="203835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sz="2400" b="1" spc="-5" dirty="0">
                <a:latin typeface="Arial"/>
                <a:cs typeface="Arial"/>
              </a:rPr>
              <a:t>He speaks so fast that he </a:t>
            </a:r>
            <a:r>
              <a:rPr sz="2400" b="1" spc="-10" dirty="0">
                <a:latin typeface="Arial"/>
                <a:cs typeface="Arial"/>
              </a:rPr>
              <a:t>can not </a:t>
            </a:r>
            <a:r>
              <a:rPr sz="2400" b="1" spc="-5" dirty="0">
                <a:latin typeface="Arial"/>
                <a:cs typeface="Arial"/>
              </a:rPr>
              <a:t>be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understood.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1600" y="795020"/>
            <a:ext cx="46158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spc="-10" dirty="0">
                <a:latin typeface="Arial Black"/>
                <a:cs typeface="Arial Black"/>
              </a:rPr>
              <a:t>BEST </a:t>
            </a:r>
            <a:r>
              <a:rPr sz="4400" b="0" dirty="0">
                <a:latin typeface="Arial Black"/>
                <a:cs typeface="Arial Black"/>
              </a:rPr>
              <a:t>OF</a:t>
            </a:r>
            <a:r>
              <a:rPr sz="4400" b="0" spc="-95" dirty="0">
                <a:latin typeface="Arial Black"/>
                <a:cs typeface="Arial Black"/>
              </a:rPr>
              <a:t> </a:t>
            </a:r>
            <a:r>
              <a:rPr sz="4400" b="0" dirty="0">
                <a:latin typeface="Arial Black"/>
                <a:cs typeface="Arial Black"/>
              </a:rPr>
              <a:t>LUCK</a:t>
            </a:r>
            <a:endParaRPr sz="4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5539" y="688340"/>
            <a:ext cx="42583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>
                <a:latin typeface="Arial"/>
                <a:cs typeface="Arial"/>
              </a:rPr>
              <a:t>Types </a:t>
            </a:r>
            <a:r>
              <a:rPr spc="-10" dirty="0">
                <a:latin typeface="Arial"/>
                <a:cs typeface="Arial"/>
              </a:rPr>
              <a:t>of</a:t>
            </a:r>
            <a:r>
              <a:rPr spc="-5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sentences</a:t>
            </a:r>
          </a:p>
        </p:txBody>
      </p:sp>
      <p:sp>
        <p:nvSpPr>
          <p:cNvPr id="3" name="object 3"/>
          <p:cNvSpPr/>
          <p:nvPr/>
        </p:nvSpPr>
        <p:spPr>
          <a:xfrm>
            <a:off x="853439" y="1882139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3439" y="2824479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3439" y="334010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3439" y="385445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53439" y="437007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53439" y="488442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5826759"/>
            <a:ext cx="256540" cy="256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83639" y="1785620"/>
            <a:ext cx="7752080" cy="4823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69035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"/>
                <a:cs typeface="Arial"/>
              </a:rPr>
              <a:t>In </a:t>
            </a:r>
            <a:r>
              <a:rPr sz="2800" spc="-5" dirty="0">
                <a:latin typeface="Arial"/>
                <a:cs typeface="Arial"/>
              </a:rPr>
              <a:t>English, there </a:t>
            </a:r>
            <a:r>
              <a:rPr sz="2800" dirty="0">
                <a:latin typeface="Arial"/>
                <a:cs typeface="Arial"/>
              </a:rPr>
              <a:t>are mainly </a:t>
            </a:r>
            <a:r>
              <a:rPr sz="2800" spc="-5" dirty="0">
                <a:latin typeface="Arial"/>
                <a:cs typeface="Arial"/>
              </a:rPr>
              <a:t>three types of  sentences.</a:t>
            </a:r>
            <a:endParaRPr sz="2800">
              <a:latin typeface="Arial"/>
              <a:cs typeface="Arial"/>
            </a:endParaRPr>
          </a:p>
          <a:p>
            <a:pPr marL="12700" marR="4446905">
              <a:lnSpc>
                <a:spcPct val="120700"/>
              </a:lnSpc>
              <a:spcBef>
                <a:spcPts val="5"/>
              </a:spcBef>
            </a:pPr>
            <a:r>
              <a:rPr sz="2800" spc="-5" dirty="0">
                <a:latin typeface="Arial"/>
                <a:cs typeface="Arial"/>
              </a:rPr>
              <a:t>Simple sentence  Compound sentence  Complex</a:t>
            </a:r>
            <a:r>
              <a:rPr sz="2800" spc="-3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sentence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800" dirty="0">
                <a:latin typeface="Arial"/>
                <a:cs typeface="Arial"/>
              </a:rPr>
              <a:t>A </a:t>
            </a:r>
            <a:r>
              <a:rPr sz="2800" b="1" spc="-5" dirty="0">
                <a:latin typeface="Arial"/>
                <a:cs typeface="Arial"/>
              </a:rPr>
              <a:t>simple sentence </a:t>
            </a:r>
            <a:r>
              <a:rPr sz="2800" spc="-5" dirty="0">
                <a:latin typeface="Arial"/>
                <a:cs typeface="Arial"/>
              </a:rPr>
              <a:t>has just one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clause.</a:t>
            </a:r>
            <a:endParaRPr sz="2800">
              <a:latin typeface="Arial"/>
              <a:cs typeface="Arial"/>
            </a:endParaRPr>
          </a:p>
          <a:p>
            <a:pPr marL="12700" marR="257175">
              <a:lnSpc>
                <a:spcPct val="100000"/>
              </a:lnSpc>
              <a:spcBef>
                <a:spcPts val="700"/>
              </a:spcBef>
            </a:pPr>
            <a:r>
              <a:rPr sz="2800" dirty="0">
                <a:latin typeface="Arial"/>
                <a:cs typeface="Arial"/>
              </a:rPr>
              <a:t>A </a:t>
            </a:r>
            <a:r>
              <a:rPr sz="2800" b="1" spc="-10" dirty="0">
                <a:latin typeface="Arial"/>
                <a:cs typeface="Arial"/>
              </a:rPr>
              <a:t>complex </a:t>
            </a:r>
            <a:r>
              <a:rPr sz="2800" b="1" spc="-5" dirty="0">
                <a:latin typeface="Arial"/>
                <a:cs typeface="Arial"/>
              </a:rPr>
              <a:t>sentence </a:t>
            </a:r>
            <a:r>
              <a:rPr sz="2800" spc="-5" dirty="0">
                <a:latin typeface="Arial"/>
                <a:cs typeface="Arial"/>
              </a:rPr>
              <a:t>has </a:t>
            </a:r>
            <a:r>
              <a:rPr sz="2800" dirty="0">
                <a:latin typeface="Arial"/>
                <a:cs typeface="Arial"/>
              </a:rPr>
              <a:t>one main </a:t>
            </a:r>
            <a:r>
              <a:rPr sz="2800" spc="-5" dirty="0">
                <a:latin typeface="Arial"/>
                <a:cs typeface="Arial"/>
              </a:rPr>
              <a:t>clause and  one or </a:t>
            </a:r>
            <a:r>
              <a:rPr sz="2800" spc="5" dirty="0">
                <a:latin typeface="Arial"/>
                <a:cs typeface="Arial"/>
              </a:rPr>
              <a:t>more </a:t>
            </a:r>
            <a:r>
              <a:rPr sz="2800" spc="-5" dirty="0">
                <a:latin typeface="Arial"/>
                <a:cs typeface="Arial"/>
              </a:rPr>
              <a:t>subordinate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clauses.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700"/>
              </a:spcBef>
            </a:pPr>
            <a:r>
              <a:rPr sz="2800" dirty="0">
                <a:latin typeface="Arial"/>
                <a:cs typeface="Arial"/>
              </a:rPr>
              <a:t>A </a:t>
            </a:r>
            <a:r>
              <a:rPr sz="2800" b="1" spc="-10" dirty="0">
                <a:latin typeface="Arial"/>
                <a:cs typeface="Arial"/>
              </a:rPr>
              <a:t>compound </a:t>
            </a:r>
            <a:r>
              <a:rPr sz="2800" b="1" spc="-5" dirty="0">
                <a:latin typeface="Arial"/>
                <a:cs typeface="Arial"/>
              </a:rPr>
              <a:t>sentence </a:t>
            </a:r>
            <a:r>
              <a:rPr sz="2800" spc="-5" dirty="0">
                <a:latin typeface="Arial"/>
                <a:cs typeface="Arial"/>
              </a:rPr>
              <a:t>has </a:t>
            </a:r>
            <a:r>
              <a:rPr sz="2800" dirty="0">
                <a:latin typeface="Arial"/>
                <a:cs typeface="Arial"/>
              </a:rPr>
              <a:t>more </a:t>
            </a:r>
            <a:r>
              <a:rPr sz="2800" spc="-5" dirty="0">
                <a:latin typeface="Arial"/>
                <a:cs typeface="Arial"/>
              </a:rPr>
              <a:t>than one </a:t>
            </a:r>
            <a:r>
              <a:rPr sz="2800" dirty="0">
                <a:latin typeface="Arial"/>
                <a:cs typeface="Arial"/>
              </a:rPr>
              <a:t>main  </a:t>
            </a:r>
            <a:r>
              <a:rPr sz="2800" spc="-5" dirty="0">
                <a:latin typeface="Arial"/>
                <a:cs typeface="Arial"/>
              </a:rPr>
              <a:t>clause.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2620"/>
            <a:ext cx="71996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spc="-5" dirty="0">
                <a:latin typeface="Arial"/>
                <a:cs typeface="Arial"/>
              </a:rPr>
              <a:t>Transformation of</a:t>
            </a:r>
            <a:r>
              <a:rPr sz="4400" b="0" spc="-55" dirty="0">
                <a:latin typeface="Arial"/>
                <a:cs typeface="Arial"/>
              </a:rPr>
              <a:t> </a:t>
            </a:r>
            <a:r>
              <a:rPr sz="4400" b="0" spc="-5" dirty="0">
                <a:latin typeface="Arial"/>
                <a:cs typeface="Arial"/>
              </a:rPr>
              <a:t>Sentences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3439" y="2178050"/>
            <a:ext cx="274320" cy="274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3439" y="3094989"/>
            <a:ext cx="274320" cy="274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3439" y="4011929"/>
            <a:ext cx="274320" cy="2743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3439" y="5340350"/>
            <a:ext cx="274320" cy="2743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34974" rIns="0" bIns="0" rtlCol="0">
            <a:spAutoFit/>
          </a:bodyPr>
          <a:lstStyle/>
          <a:p>
            <a:pPr marL="1121410" marR="149860">
              <a:lnSpc>
                <a:spcPts val="3240"/>
              </a:lnSpc>
              <a:spcBef>
                <a:spcPts val="505"/>
              </a:spcBef>
            </a:pPr>
            <a:r>
              <a:rPr sz="3000" spc="-10" dirty="0"/>
              <a:t>We </a:t>
            </a:r>
            <a:r>
              <a:rPr sz="3000" spc="-5" dirty="0"/>
              <a:t>can change </a:t>
            </a:r>
            <a:r>
              <a:rPr sz="3000" dirty="0"/>
              <a:t>a simple </a:t>
            </a:r>
            <a:r>
              <a:rPr sz="3000" spc="-5" dirty="0"/>
              <a:t>sentence into </a:t>
            </a:r>
            <a:r>
              <a:rPr sz="3000" dirty="0"/>
              <a:t>a  compound </a:t>
            </a:r>
            <a:r>
              <a:rPr sz="3000" spc="-5" dirty="0"/>
              <a:t>sentence or </a:t>
            </a:r>
            <a:r>
              <a:rPr sz="3000" dirty="0"/>
              <a:t>a </a:t>
            </a:r>
            <a:r>
              <a:rPr sz="3000" spc="-5" dirty="0"/>
              <a:t>complex</a:t>
            </a:r>
            <a:r>
              <a:rPr sz="3000" spc="-100" dirty="0"/>
              <a:t> </a:t>
            </a:r>
            <a:r>
              <a:rPr sz="3000" spc="-5" dirty="0"/>
              <a:t>sentence.</a:t>
            </a:r>
            <a:endParaRPr sz="3000"/>
          </a:p>
          <a:p>
            <a:pPr marL="1121410" marR="216535">
              <a:lnSpc>
                <a:spcPts val="3229"/>
              </a:lnSpc>
              <a:spcBef>
                <a:spcPts val="760"/>
              </a:spcBef>
            </a:pPr>
            <a:r>
              <a:rPr sz="3000" dirty="0"/>
              <a:t>This </a:t>
            </a:r>
            <a:r>
              <a:rPr sz="3000" spc="-5" dirty="0"/>
              <a:t>is usually done by </a:t>
            </a:r>
            <a:r>
              <a:rPr sz="3000" spc="-10" dirty="0"/>
              <a:t>expanding </a:t>
            </a:r>
            <a:r>
              <a:rPr sz="3000" dirty="0"/>
              <a:t>a </a:t>
            </a:r>
            <a:r>
              <a:rPr sz="3000" spc="-10" dirty="0"/>
              <a:t>word </a:t>
            </a:r>
            <a:r>
              <a:rPr sz="3000" spc="-5" dirty="0"/>
              <a:t>or  phrase into </a:t>
            </a:r>
            <a:r>
              <a:rPr sz="3000" dirty="0"/>
              <a:t>a</a:t>
            </a:r>
            <a:r>
              <a:rPr sz="3000" spc="-30" dirty="0"/>
              <a:t> </a:t>
            </a:r>
            <a:r>
              <a:rPr sz="3000" spc="-5" dirty="0"/>
              <a:t>clause.</a:t>
            </a:r>
            <a:endParaRPr sz="3000"/>
          </a:p>
          <a:p>
            <a:pPr marL="1121410" marR="240665">
              <a:lnSpc>
                <a:spcPct val="89900"/>
              </a:lnSpc>
              <a:spcBef>
                <a:spcPts val="705"/>
              </a:spcBef>
            </a:pPr>
            <a:r>
              <a:rPr sz="3000" spc="-5" dirty="0"/>
              <a:t>In the same </a:t>
            </a:r>
            <a:r>
              <a:rPr sz="3000" spc="-10" dirty="0"/>
              <a:t>way, we </a:t>
            </a:r>
            <a:r>
              <a:rPr sz="3000" dirty="0"/>
              <a:t>can </a:t>
            </a:r>
            <a:r>
              <a:rPr sz="3000" spc="-5" dirty="0"/>
              <a:t>change </a:t>
            </a:r>
            <a:r>
              <a:rPr sz="3000" dirty="0"/>
              <a:t>a</a:t>
            </a:r>
            <a:r>
              <a:rPr sz="3000" spc="-80" dirty="0"/>
              <a:t> </a:t>
            </a:r>
            <a:r>
              <a:rPr sz="3000" spc="-5" dirty="0"/>
              <a:t>complex  or compound sentence into </a:t>
            </a:r>
            <a:r>
              <a:rPr sz="3000" dirty="0"/>
              <a:t>a </a:t>
            </a:r>
            <a:r>
              <a:rPr sz="3000" spc="-5" dirty="0"/>
              <a:t>simple  sentence.</a:t>
            </a:r>
            <a:endParaRPr sz="3000"/>
          </a:p>
          <a:p>
            <a:pPr marL="1121410" marR="5080">
              <a:lnSpc>
                <a:spcPts val="3240"/>
              </a:lnSpc>
              <a:spcBef>
                <a:spcPts val="800"/>
              </a:spcBef>
            </a:pPr>
            <a:r>
              <a:rPr sz="3000" dirty="0"/>
              <a:t>This </a:t>
            </a:r>
            <a:r>
              <a:rPr sz="3000" spc="-5" dirty="0"/>
              <a:t>is done by reducing </a:t>
            </a:r>
            <a:r>
              <a:rPr sz="3000" dirty="0"/>
              <a:t>a clause </a:t>
            </a:r>
            <a:r>
              <a:rPr sz="3000" spc="-10" dirty="0"/>
              <a:t>into </a:t>
            </a:r>
            <a:r>
              <a:rPr sz="3000" dirty="0"/>
              <a:t>a </a:t>
            </a:r>
            <a:r>
              <a:rPr sz="3000" spc="-15" dirty="0"/>
              <a:t>word  </a:t>
            </a:r>
            <a:r>
              <a:rPr sz="3000" spc="-5" dirty="0"/>
              <a:t>or</a:t>
            </a:r>
            <a:r>
              <a:rPr sz="3000" spc="-20" dirty="0"/>
              <a:t> </a:t>
            </a:r>
            <a:r>
              <a:rPr sz="3000" spc="-10" dirty="0"/>
              <a:t>phrase.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74979"/>
            <a:ext cx="703643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>
                <a:latin typeface="Arial"/>
                <a:cs typeface="Arial"/>
              </a:rPr>
              <a:t>Transformation </a:t>
            </a:r>
            <a:r>
              <a:rPr sz="4000" spc="-5" dirty="0">
                <a:latin typeface="Arial"/>
                <a:cs typeface="Arial"/>
              </a:rPr>
              <a:t>of</a:t>
            </a:r>
            <a:r>
              <a:rPr sz="4000" spc="-35" dirty="0">
                <a:latin typeface="Arial"/>
                <a:cs typeface="Arial"/>
              </a:rPr>
              <a:t> </a:t>
            </a:r>
            <a:r>
              <a:rPr sz="4000" spc="-10" dirty="0">
                <a:latin typeface="Arial"/>
                <a:cs typeface="Arial"/>
              </a:rPr>
              <a:t>Sentences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01040" y="2186939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01040" y="270256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1040" y="4497070"/>
            <a:ext cx="256540" cy="256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29969" y="2001520"/>
            <a:ext cx="7861934" cy="327787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800"/>
              </a:spcBef>
            </a:pPr>
            <a:r>
              <a:rPr sz="2800" b="1" dirty="0">
                <a:latin typeface="Arial"/>
                <a:cs typeface="Arial"/>
              </a:rPr>
              <a:t>“It </a:t>
            </a:r>
            <a:r>
              <a:rPr sz="2800" b="1" spc="-5" dirty="0">
                <a:latin typeface="Arial"/>
                <a:cs typeface="Arial"/>
              </a:rPr>
              <a:t>is </a:t>
            </a:r>
            <a:r>
              <a:rPr sz="2800" b="1" dirty="0">
                <a:latin typeface="Arial"/>
                <a:cs typeface="Arial"/>
              </a:rPr>
              <a:t>too late to </a:t>
            </a:r>
            <a:r>
              <a:rPr sz="2800" b="1" spc="-5" dirty="0">
                <a:latin typeface="Arial"/>
                <a:cs typeface="Arial"/>
              </a:rPr>
              <a:t>start </a:t>
            </a:r>
            <a:r>
              <a:rPr sz="2800" b="1" dirty="0">
                <a:latin typeface="Arial"/>
                <a:cs typeface="Arial"/>
              </a:rPr>
              <a:t>a </a:t>
            </a:r>
            <a:r>
              <a:rPr sz="2800" b="1" spc="-10" dirty="0">
                <a:latin typeface="Arial"/>
                <a:cs typeface="Arial"/>
              </a:rPr>
              <a:t>new</a:t>
            </a:r>
            <a:r>
              <a:rPr sz="2800" b="1" spc="-3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lesson”.</a:t>
            </a:r>
            <a:endParaRPr sz="28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700"/>
              </a:spcBef>
            </a:pPr>
            <a:r>
              <a:rPr sz="2800" spc="-5" dirty="0">
                <a:latin typeface="Arial"/>
                <a:cs typeface="Arial"/>
              </a:rPr>
              <a:t>As </a:t>
            </a:r>
            <a:r>
              <a:rPr sz="2800" spc="-10" dirty="0">
                <a:latin typeface="Arial"/>
                <a:cs typeface="Arial"/>
              </a:rPr>
              <a:t>you </a:t>
            </a:r>
            <a:r>
              <a:rPr sz="2800" spc="-5" dirty="0">
                <a:latin typeface="Arial"/>
                <a:cs typeface="Arial"/>
              </a:rPr>
              <a:t>can </a:t>
            </a:r>
            <a:r>
              <a:rPr sz="2800" dirty="0">
                <a:latin typeface="Arial"/>
                <a:cs typeface="Arial"/>
              </a:rPr>
              <a:t>see </a:t>
            </a:r>
            <a:r>
              <a:rPr sz="2800" spc="-5" dirty="0">
                <a:latin typeface="Arial"/>
                <a:cs typeface="Arial"/>
              </a:rPr>
              <a:t>this sentence has just one </a:t>
            </a:r>
            <a:r>
              <a:rPr sz="2800" dirty="0">
                <a:latin typeface="Arial"/>
                <a:cs typeface="Arial"/>
              </a:rPr>
              <a:t>clause  and therefore </a:t>
            </a:r>
            <a:r>
              <a:rPr sz="2800" spc="-5" dirty="0">
                <a:latin typeface="Arial"/>
                <a:cs typeface="Arial"/>
              </a:rPr>
              <a:t>it is </a:t>
            </a:r>
            <a:r>
              <a:rPr sz="2800" dirty="0">
                <a:latin typeface="Arial"/>
                <a:cs typeface="Arial"/>
              </a:rPr>
              <a:t>a simple </a:t>
            </a:r>
            <a:r>
              <a:rPr sz="2800" spc="-5" dirty="0">
                <a:latin typeface="Arial"/>
                <a:cs typeface="Arial"/>
              </a:rPr>
              <a:t>sentence. The </a:t>
            </a:r>
            <a:r>
              <a:rPr sz="2800" dirty="0">
                <a:latin typeface="Arial"/>
                <a:cs typeface="Arial"/>
              </a:rPr>
              <a:t>number  </a:t>
            </a:r>
            <a:r>
              <a:rPr sz="2800" spc="-5" dirty="0">
                <a:latin typeface="Arial"/>
                <a:cs typeface="Arial"/>
              </a:rPr>
              <a:t>of clauses in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sentence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equal to the </a:t>
            </a:r>
            <a:r>
              <a:rPr sz="2800" dirty="0">
                <a:latin typeface="Arial"/>
                <a:cs typeface="Arial"/>
              </a:rPr>
              <a:t>number </a:t>
            </a:r>
            <a:r>
              <a:rPr sz="2800" spc="-5" dirty="0">
                <a:latin typeface="Arial"/>
                <a:cs typeface="Arial"/>
              </a:rPr>
              <a:t>of  finite verbs in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it.</a:t>
            </a:r>
            <a:endParaRPr sz="2800">
              <a:latin typeface="Arial"/>
              <a:cs typeface="Arial"/>
            </a:endParaRPr>
          </a:p>
          <a:p>
            <a:pPr marL="12700" marR="464184" algn="just">
              <a:lnSpc>
                <a:spcPct val="100000"/>
              </a:lnSpc>
              <a:spcBef>
                <a:spcPts val="690"/>
              </a:spcBef>
            </a:pPr>
            <a:r>
              <a:rPr sz="2800" spc="-5" dirty="0">
                <a:latin typeface="Arial"/>
                <a:cs typeface="Arial"/>
              </a:rPr>
              <a:t>Note that ‘to’ infinitives and ‘ing’ </a:t>
            </a:r>
            <a:r>
              <a:rPr sz="2800" dirty="0">
                <a:latin typeface="Arial"/>
                <a:cs typeface="Arial"/>
              </a:rPr>
              <a:t>forms </a:t>
            </a:r>
            <a:r>
              <a:rPr sz="2800" spc="-5" dirty="0">
                <a:latin typeface="Arial"/>
                <a:cs typeface="Arial"/>
              </a:rPr>
              <a:t>are not  finite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verbs.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414020"/>
            <a:ext cx="759396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10" dirty="0"/>
              <a:t>TRANSFORMATION </a:t>
            </a:r>
            <a:r>
              <a:rPr sz="3400" spc="-5" dirty="0"/>
              <a:t>OF</a:t>
            </a:r>
            <a:r>
              <a:rPr sz="3400" spc="-40" dirty="0"/>
              <a:t> </a:t>
            </a:r>
            <a:r>
              <a:rPr sz="3400" spc="-5" dirty="0"/>
              <a:t>SENTENCES</a:t>
            </a:r>
            <a:endParaRPr sz="3400"/>
          </a:p>
        </p:txBody>
      </p:sp>
      <p:grpSp>
        <p:nvGrpSpPr>
          <p:cNvPr id="3" name="object 3"/>
          <p:cNvGrpSpPr/>
          <p:nvPr/>
        </p:nvGrpSpPr>
        <p:grpSpPr>
          <a:xfrm>
            <a:off x="604927" y="1838097"/>
            <a:ext cx="8543925" cy="4719955"/>
            <a:chOff x="604927" y="1838097"/>
            <a:chExt cx="8543925" cy="4719955"/>
          </a:xfrm>
        </p:grpSpPr>
        <p:sp>
          <p:nvSpPr>
            <p:cNvPr id="4" name="object 4"/>
            <p:cNvSpPr/>
            <p:nvPr/>
          </p:nvSpPr>
          <p:spPr>
            <a:xfrm>
              <a:off x="609599" y="1842770"/>
              <a:ext cx="8534400" cy="4710430"/>
            </a:xfrm>
            <a:custGeom>
              <a:avLst/>
              <a:gdLst/>
              <a:ahLst/>
              <a:cxnLst/>
              <a:rect l="l" t="t" r="r" b="b"/>
              <a:pathLst>
                <a:path w="8534400" h="4710430">
                  <a:moveTo>
                    <a:pt x="4269740" y="4710430"/>
                  </a:moveTo>
                  <a:lnTo>
                    <a:pt x="0" y="4710430"/>
                  </a:lnTo>
                  <a:lnTo>
                    <a:pt x="0" y="0"/>
                  </a:lnTo>
                  <a:lnTo>
                    <a:pt x="8534400" y="0"/>
                  </a:lnTo>
                </a:path>
                <a:path w="8534400" h="4710430">
                  <a:moveTo>
                    <a:pt x="8534400" y="4710430"/>
                  </a:moveTo>
                  <a:lnTo>
                    <a:pt x="4269740" y="4710430"/>
                  </a:lnTo>
                </a:path>
              </a:pathLst>
            </a:custGeom>
            <a:ln w="9344">
              <a:solidFill>
                <a:srgbClr val="CC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1039" y="1924050"/>
              <a:ext cx="219709" cy="2197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1039" y="2329180"/>
              <a:ext cx="219709" cy="2197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1039" y="3063240"/>
              <a:ext cx="219709" cy="2197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01039" y="3468370"/>
              <a:ext cx="219709" cy="21970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01039" y="4202429"/>
              <a:ext cx="219709" cy="2197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039" y="4936489"/>
              <a:ext cx="219709" cy="2197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031239" y="1799589"/>
            <a:ext cx="7837170" cy="344297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INTERCHANGE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THE DEGREES </a:t>
            </a:r>
            <a:r>
              <a:rPr sz="24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OF</a:t>
            </a:r>
            <a:r>
              <a:rPr sz="2400" b="1" spc="-1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COMPARSION.</a:t>
            </a:r>
            <a:endParaRPr sz="2400">
              <a:latin typeface="Times New Roman"/>
              <a:cs typeface="Times New Roman"/>
            </a:endParaRPr>
          </a:p>
          <a:p>
            <a:pPr marL="12700" marR="2028189">
              <a:lnSpc>
                <a:spcPts val="2590"/>
              </a:lnSpc>
              <a:spcBef>
                <a:spcPts val="635"/>
              </a:spcBef>
            </a:pPr>
            <a:r>
              <a:rPr sz="2400" b="1" spc="-5" dirty="0">
                <a:solidFill>
                  <a:srgbClr val="33CC33"/>
                </a:solidFill>
                <a:latin typeface="Times New Roman"/>
                <a:cs typeface="Times New Roman"/>
              </a:rPr>
              <a:t>INTERCHANGE </a:t>
            </a:r>
            <a:r>
              <a:rPr sz="2400" b="1" dirty="0">
                <a:solidFill>
                  <a:srgbClr val="33CC33"/>
                </a:solidFill>
                <a:latin typeface="Times New Roman"/>
                <a:cs typeface="Times New Roman"/>
              </a:rPr>
              <a:t>OF </a:t>
            </a:r>
            <a:r>
              <a:rPr sz="2400" b="1" spc="-10" dirty="0">
                <a:solidFill>
                  <a:srgbClr val="33CC33"/>
                </a:solidFill>
                <a:latin typeface="Times New Roman"/>
                <a:cs typeface="Times New Roman"/>
              </a:rPr>
              <a:t>AFFIRMATIVE </a:t>
            </a:r>
            <a:r>
              <a:rPr sz="2400" b="1" spc="-5" dirty="0">
                <a:solidFill>
                  <a:srgbClr val="33CC33"/>
                </a:solidFill>
                <a:latin typeface="Times New Roman"/>
                <a:cs typeface="Times New Roman"/>
              </a:rPr>
              <a:t>AND  </a:t>
            </a:r>
            <a:r>
              <a:rPr sz="2400" b="1" spc="-10" dirty="0">
                <a:solidFill>
                  <a:srgbClr val="33CC33"/>
                </a:solidFill>
                <a:latin typeface="Times New Roman"/>
                <a:cs typeface="Times New Roman"/>
              </a:rPr>
              <a:t>EXCLAMATORY.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24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INTERCHNAGE </a:t>
            </a:r>
            <a:r>
              <a:rPr sz="2400" b="1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4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AFFFIMATIVE AND</a:t>
            </a:r>
            <a:r>
              <a:rPr sz="2400" b="1" spc="-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NEGATIVE.</a:t>
            </a:r>
            <a:endParaRPr sz="2400">
              <a:latin typeface="Times New Roman"/>
              <a:cs typeface="Times New Roman"/>
            </a:endParaRPr>
          </a:p>
          <a:p>
            <a:pPr marL="12700" marR="1615440">
              <a:lnSpc>
                <a:spcPts val="2590"/>
              </a:lnSpc>
              <a:spcBef>
                <a:spcPts val="635"/>
              </a:spcBef>
            </a:pPr>
            <a:r>
              <a:rPr sz="24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CONVERSION </a:t>
            </a:r>
            <a:r>
              <a:rPr sz="2400" b="1" spc="5" dirty="0">
                <a:solidFill>
                  <a:srgbClr val="CC00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CC0000"/>
                </a:solidFill>
                <a:latin typeface="Times New Roman"/>
                <a:cs typeface="Times New Roman"/>
              </a:rPr>
              <a:t>SIMPLE </a:t>
            </a:r>
            <a:r>
              <a:rPr sz="24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SENTENCES </a:t>
            </a:r>
            <a:r>
              <a:rPr sz="2400" b="1" spc="-5" dirty="0">
                <a:solidFill>
                  <a:srgbClr val="CC0000"/>
                </a:solidFill>
                <a:latin typeface="Times New Roman"/>
                <a:cs typeface="Times New Roman"/>
              </a:rPr>
              <a:t>TO  COMPOUND</a:t>
            </a:r>
            <a:r>
              <a:rPr sz="2400" b="1" spc="-2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SENTENCES.</a:t>
            </a:r>
            <a:endParaRPr sz="2400">
              <a:latin typeface="Times New Roman"/>
              <a:cs typeface="Times New Roman"/>
            </a:endParaRPr>
          </a:p>
          <a:p>
            <a:pPr marL="12700" marR="1396365">
              <a:lnSpc>
                <a:spcPts val="2590"/>
              </a:lnSpc>
              <a:spcBef>
                <a:spcPts val="600"/>
              </a:spcBef>
            </a:pPr>
            <a:r>
              <a:rPr sz="2400" b="1" spc="-10" dirty="0">
                <a:solidFill>
                  <a:srgbClr val="666600"/>
                </a:solidFill>
                <a:latin typeface="Times New Roman"/>
                <a:cs typeface="Times New Roman"/>
              </a:rPr>
              <a:t>CONVERSIONN </a:t>
            </a:r>
            <a:r>
              <a:rPr sz="2400" b="1" dirty="0">
                <a:solidFill>
                  <a:srgbClr val="6666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666600"/>
                </a:solidFill>
                <a:latin typeface="Times New Roman"/>
                <a:cs typeface="Times New Roman"/>
              </a:rPr>
              <a:t>SIMPLE </a:t>
            </a:r>
            <a:r>
              <a:rPr sz="2400" b="1" spc="-10" dirty="0">
                <a:solidFill>
                  <a:srgbClr val="666600"/>
                </a:solidFill>
                <a:latin typeface="Times New Roman"/>
                <a:cs typeface="Times New Roman"/>
              </a:rPr>
              <a:t>SENTENCES </a:t>
            </a:r>
            <a:r>
              <a:rPr sz="2400" b="1" spc="-5" dirty="0">
                <a:solidFill>
                  <a:srgbClr val="666600"/>
                </a:solidFill>
                <a:latin typeface="Times New Roman"/>
                <a:cs typeface="Times New Roman"/>
              </a:rPr>
              <a:t>TO  COMPLEX.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INTERCHANGE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OF “TOO”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“SO---THAT”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9690" marR="5080" indent="-18300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INTERCHANGE OF </a:t>
            </a:r>
            <a:r>
              <a:rPr spc="-10" dirty="0"/>
              <a:t>THE </a:t>
            </a:r>
            <a:r>
              <a:rPr spc="-5" dirty="0"/>
              <a:t>DEGREES  OF</a:t>
            </a:r>
            <a:r>
              <a:rPr spc="-25" dirty="0"/>
              <a:t> </a:t>
            </a:r>
            <a:r>
              <a:rPr spc="-5" dirty="0"/>
              <a:t>COMPARSION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0460" y="1699259"/>
            <a:ext cx="1515745" cy="110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Pos</a:t>
            </a:r>
            <a:r>
              <a:rPr sz="3200" b="1" spc="-5" dirty="0">
                <a:latin typeface="Times New Roman"/>
                <a:cs typeface="Times New Roman"/>
              </a:rPr>
              <a:t>itiv</a:t>
            </a:r>
            <a:r>
              <a:rPr sz="3200" b="1" spc="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:  </a:t>
            </a:r>
            <a:r>
              <a:rPr sz="3200" b="1" spc="5" dirty="0">
                <a:latin typeface="Times New Roman"/>
                <a:cs typeface="Times New Roman"/>
              </a:rPr>
              <a:t>Comp: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69260" y="1699259"/>
            <a:ext cx="4398645" cy="110490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3200" b="1" dirty="0">
                <a:latin typeface="Times New Roman"/>
                <a:cs typeface="Times New Roman"/>
              </a:rPr>
              <a:t>I am as </a:t>
            </a:r>
            <a:r>
              <a:rPr sz="3200" b="1" dirty="0">
                <a:solidFill>
                  <a:srgbClr val="CC0000"/>
                </a:solidFill>
                <a:latin typeface="Times New Roman"/>
                <a:cs typeface="Times New Roman"/>
              </a:rPr>
              <a:t>strong </a:t>
            </a:r>
            <a:r>
              <a:rPr sz="3200" b="1" dirty="0">
                <a:latin typeface="Times New Roman"/>
                <a:cs typeface="Times New Roman"/>
              </a:rPr>
              <a:t>as</a:t>
            </a:r>
            <a:r>
              <a:rPr sz="3200" b="1" spc="3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he.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3200" b="1" spc="-5" dirty="0">
                <a:latin typeface="Times New Roman"/>
                <a:cs typeface="Times New Roman"/>
              </a:rPr>
              <a:t>He is </a:t>
            </a:r>
            <a:r>
              <a:rPr sz="3200" b="1" dirty="0">
                <a:latin typeface="Times New Roman"/>
                <a:cs typeface="Times New Roman"/>
              </a:rPr>
              <a:t>not </a:t>
            </a:r>
            <a:r>
              <a:rPr sz="3200" b="1" dirty="0">
                <a:solidFill>
                  <a:srgbClr val="CC0000"/>
                </a:solidFill>
                <a:latin typeface="Times New Roman"/>
                <a:cs typeface="Times New Roman"/>
              </a:rPr>
              <a:t>stronger </a:t>
            </a:r>
            <a:r>
              <a:rPr sz="3200" b="1" dirty="0">
                <a:latin typeface="Times New Roman"/>
                <a:cs typeface="Times New Roman"/>
              </a:rPr>
              <a:t>than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I.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0460" y="3370579"/>
            <a:ext cx="15157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Positive: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0460" y="4349750"/>
            <a:ext cx="13296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C</a:t>
            </a:r>
            <a:r>
              <a:rPr sz="3200" b="1" dirty="0">
                <a:latin typeface="Times New Roman"/>
                <a:cs typeface="Times New Roman"/>
              </a:rPr>
              <a:t>o</a:t>
            </a:r>
            <a:r>
              <a:rPr sz="3200" b="1" spc="30" dirty="0">
                <a:latin typeface="Times New Roman"/>
                <a:cs typeface="Times New Roman"/>
              </a:rPr>
              <a:t>m</a:t>
            </a:r>
            <a:r>
              <a:rPr sz="3200" b="1" spc="5" dirty="0">
                <a:latin typeface="Times New Roman"/>
                <a:cs typeface="Times New Roman"/>
              </a:rPr>
              <a:t>p</a:t>
            </a:r>
            <a:r>
              <a:rPr sz="3200" b="1" dirty="0">
                <a:latin typeface="Times New Roman"/>
                <a:cs typeface="Times New Roman"/>
              </a:rPr>
              <a:t>.: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0460" y="5327650"/>
            <a:ext cx="12033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Su</a:t>
            </a:r>
            <a:r>
              <a:rPr sz="3200" b="1" spc="-5" dirty="0">
                <a:latin typeface="Times New Roman"/>
                <a:cs typeface="Times New Roman"/>
              </a:rPr>
              <a:t>p</a:t>
            </a:r>
            <a:r>
              <a:rPr sz="3200" b="1" spc="5" dirty="0">
                <a:latin typeface="Times New Roman"/>
                <a:cs typeface="Times New Roman"/>
              </a:rPr>
              <a:t>er</a:t>
            </a:r>
            <a:r>
              <a:rPr sz="3200" b="1" dirty="0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69260" y="3370579"/>
            <a:ext cx="5082540" cy="290830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0"/>
              </a:spcBef>
            </a:pPr>
            <a:r>
              <a:rPr sz="3200" b="1" spc="-5" dirty="0">
                <a:latin typeface="Times New Roman"/>
                <a:cs typeface="Times New Roman"/>
              </a:rPr>
              <a:t>No </a:t>
            </a:r>
            <a:r>
              <a:rPr sz="3200" b="1" dirty="0">
                <a:latin typeface="Times New Roman"/>
                <a:cs typeface="Times New Roman"/>
              </a:rPr>
              <a:t>other </a:t>
            </a:r>
            <a:r>
              <a:rPr sz="3200" b="1" spc="5" dirty="0">
                <a:latin typeface="Times New Roman"/>
                <a:cs typeface="Times New Roman"/>
              </a:rPr>
              <a:t>metal </a:t>
            </a:r>
            <a:r>
              <a:rPr sz="3200" b="1" spc="-5" dirty="0">
                <a:latin typeface="Times New Roman"/>
                <a:cs typeface="Times New Roman"/>
              </a:rPr>
              <a:t>is </a:t>
            </a:r>
            <a:r>
              <a:rPr sz="3200" b="1" dirty="0">
                <a:latin typeface="Times New Roman"/>
                <a:cs typeface="Times New Roman"/>
              </a:rPr>
              <a:t>as </a:t>
            </a:r>
            <a:r>
              <a:rPr sz="3200" b="1" dirty="0">
                <a:solidFill>
                  <a:srgbClr val="CC0000"/>
                </a:solidFill>
                <a:latin typeface="Times New Roman"/>
                <a:cs typeface="Times New Roman"/>
              </a:rPr>
              <a:t>useful </a:t>
            </a:r>
            <a:r>
              <a:rPr sz="3200" b="1" dirty="0">
                <a:latin typeface="Times New Roman"/>
                <a:cs typeface="Times New Roman"/>
              </a:rPr>
              <a:t>as  iron.</a:t>
            </a:r>
            <a:endParaRPr sz="3200">
              <a:latin typeface="Times New Roman"/>
              <a:cs typeface="Times New Roman"/>
            </a:endParaRPr>
          </a:p>
          <a:p>
            <a:pPr marL="12700" marR="129539">
              <a:lnSpc>
                <a:spcPts val="3450"/>
              </a:lnSpc>
              <a:spcBef>
                <a:spcPts val="800"/>
              </a:spcBef>
            </a:pPr>
            <a:r>
              <a:rPr sz="3200" b="1" dirty="0">
                <a:latin typeface="Times New Roman"/>
                <a:cs typeface="Times New Roman"/>
              </a:rPr>
              <a:t>Iron </a:t>
            </a:r>
            <a:r>
              <a:rPr sz="3200" b="1" spc="-5" dirty="0">
                <a:latin typeface="Times New Roman"/>
                <a:cs typeface="Times New Roman"/>
              </a:rPr>
              <a:t>is </a:t>
            </a:r>
            <a:r>
              <a:rPr sz="3200" b="1" spc="10" dirty="0">
                <a:solidFill>
                  <a:srgbClr val="CC0000"/>
                </a:solidFill>
                <a:latin typeface="Times New Roman"/>
                <a:cs typeface="Times New Roman"/>
              </a:rPr>
              <a:t>more </a:t>
            </a:r>
            <a:r>
              <a:rPr sz="3200" b="1" dirty="0">
                <a:solidFill>
                  <a:srgbClr val="CC0000"/>
                </a:solidFill>
                <a:latin typeface="Times New Roman"/>
                <a:cs typeface="Times New Roman"/>
              </a:rPr>
              <a:t>useful </a:t>
            </a:r>
            <a:r>
              <a:rPr sz="3200" b="1" dirty="0">
                <a:latin typeface="Times New Roman"/>
                <a:cs typeface="Times New Roman"/>
              </a:rPr>
              <a:t>than any  other </a:t>
            </a:r>
            <a:r>
              <a:rPr sz="3200" b="1" spc="5" dirty="0">
                <a:latin typeface="Times New Roman"/>
                <a:cs typeface="Times New Roman"/>
              </a:rPr>
              <a:t>metal.</a:t>
            </a:r>
            <a:endParaRPr sz="3200">
              <a:latin typeface="Times New Roman"/>
              <a:cs typeface="Times New Roman"/>
            </a:endParaRPr>
          </a:p>
          <a:p>
            <a:pPr marL="12700" marR="207645">
              <a:lnSpc>
                <a:spcPts val="3450"/>
              </a:lnSpc>
              <a:spcBef>
                <a:spcPts val="800"/>
              </a:spcBef>
            </a:pPr>
            <a:r>
              <a:rPr sz="3200" b="1" dirty="0">
                <a:latin typeface="Times New Roman"/>
                <a:cs typeface="Times New Roman"/>
              </a:rPr>
              <a:t>Iron </a:t>
            </a:r>
            <a:r>
              <a:rPr sz="3200" b="1" spc="-5" dirty="0">
                <a:latin typeface="Times New Roman"/>
                <a:cs typeface="Times New Roman"/>
              </a:rPr>
              <a:t>is </a:t>
            </a:r>
            <a:r>
              <a:rPr sz="3200" b="1" dirty="0">
                <a:latin typeface="Times New Roman"/>
                <a:cs typeface="Times New Roman"/>
              </a:rPr>
              <a:t>the </a:t>
            </a:r>
            <a:r>
              <a:rPr sz="3200" b="1" spc="5" dirty="0">
                <a:solidFill>
                  <a:srgbClr val="CC0000"/>
                </a:solidFill>
                <a:latin typeface="Times New Roman"/>
                <a:cs typeface="Times New Roman"/>
              </a:rPr>
              <a:t>most </a:t>
            </a:r>
            <a:r>
              <a:rPr sz="3200" b="1" dirty="0">
                <a:solidFill>
                  <a:srgbClr val="CC0000"/>
                </a:solidFill>
                <a:latin typeface="Times New Roman"/>
                <a:cs typeface="Times New Roman"/>
              </a:rPr>
              <a:t>useful </a:t>
            </a:r>
            <a:r>
              <a:rPr sz="3200" b="1" dirty="0">
                <a:latin typeface="Times New Roman"/>
                <a:cs typeface="Times New Roman"/>
              </a:rPr>
              <a:t>of all  metals.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9592" y="0"/>
            <a:ext cx="635127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1915" algn="ctr">
              <a:lnSpc>
                <a:spcPct val="100000"/>
              </a:lnSpc>
              <a:spcBef>
                <a:spcPts val="100"/>
              </a:spcBef>
            </a:pPr>
            <a:r>
              <a:rPr sz="3200" b="0" spc="-5" dirty="0">
                <a:latin typeface="Times New Roman"/>
                <a:cs typeface="Times New Roman"/>
              </a:rPr>
              <a:t>Examples: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200" b="0" dirty="0">
                <a:latin typeface="Times New Roman"/>
                <a:cs typeface="Times New Roman"/>
              </a:rPr>
              <a:t>Interchange of Degrees of</a:t>
            </a:r>
            <a:r>
              <a:rPr sz="3200" b="0" spc="-60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Comparison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0040" y="1035050"/>
            <a:ext cx="219710" cy="219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7340" y="949959"/>
            <a:ext cx="7621270" cy="551561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622300" marR="5080">
              <a:lnSpc>
                <a:spcPct val="79900"/>
              </a:lnSpc>
              <a:spcBef>
                <a:spcPts val="675"/>
              </a:spcBef>
            </a:pP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Change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degree </a:t>
            </a:r>
            <a:r>
              <a:rPr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of comparison </a:t>
            </a:r>
            <a:r>
              <a:rPr sz="2400" b="1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without changing the  meanings:</a:t>
            </a:r>
            <a:endParaRPr sz="24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2400" b="1" dirty="0">
                <a:latin typeface="Times New Roman"/>
                <a:cs typeface="Times New Roman"/>
              </a:rPr>
              <a:t>Helen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dirty="0">
                <a:latin typeface="Times New Roman"/>
                <a:cs typeface="Times New Roman"/>
              </a:rPr>
              <a:t>more </a:t>
            </a:r>
            <a:r>
              <a:rPr sz="2400" b="1" spc="-5" dirty="0">
                <a:latin typeface="Times New Roman"/>
                <a:cs typeface="Times New Roman"/>
              </a:rPr>
              <a:t>beautiful than </a:t>
            </a:r>
            <a:r>
              <a:rPr sz="2400" b="1" dirty="0">
                <a:latin typeface="Times New Roman"/>
                <a:cs typeface="Times New Roman"/>
              </a:rPr>
              <a:t>any </a:t>
            </a:r>
            <a:r>
              <a:rPr sz="2400" b="1" spc="-5" dirty="0">
                <a:latin typeface="Times New Roman"/>
                <a:cs typeface="Times New Roman"/>
              </a:rPr>
              <a:t>other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woman.</a:t>
            </a:r>
            <a:endParaRPr sz="2400">
              <a:latin typeface="Times New Roman"/>
              <a:cs typeface="Times New Roman"/>
            </a:endParaRPr>
          </a:p>
          <a:p>
            <a:pPr marL="1003300" lvl="1" indent="-5334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No </a:t>
            </a:r>
            <a:r>
              <a:rPr sz="2400" b="1" spc="-5" dirty="0">
                <a:latin typeface="Times New Roman"/>
                <a:cs typeface="Times New Roman"/>
              </a:rPr>
              <a:t>other woman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dirty="0">
                <a:latin typeface="Times New Roman"/>
                <a:cs typeface="Times New Roman"/>
              </a:rPr>
              <a:t>so </a:t>
            </a:r>
            <a:r>
              <a:rPr sz="2400" b="1" spc="-5" dirty="0">
                <a:latin typeface="Times New Roman"/>
                <a:cs typeface="Times New Roman"/>
              </a:rPr>
              <a:t>beautiful </a:t>
            </a:r>
            <a:r>
              <a:rPr sz="2400" b="1" dirty="0">
                <a:latin typeface="Times New Roman"/>
                <a:cs typeface="Times New Roman"/>
              </a:rPr>
              <a:t>as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Helen.</a:t>
            </a:r>
            <a:endParaRPr sz="24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AutoNum type="arabicPeriod"/>
            </a:pPr>
            <a:endParaRPr sz="2800">
              <a:latin typeface="Times New Roman"/>
              <a:cs typeface="Times New Roman"/>
            </a:endParaRPr>
          </a:p>
          <a:p>
            <a:pPr marL="622300" lvl="1" indent="-6096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The </a:t>
            </a:r>
            <a:r>
              <a:rPr sz="2400" b="1" spc="-5" dirty="0">
                <a:latin typeface="Times New Roman"/>
                <a:cs typeface="Times New Roman"/>
              </a:rPr>
              <a:t>airplane </a:t>
            </a:r>
            <a:r>
              <a:rPr sz="2400" b="1" dirty="0">
                <a:latin typeface="Times New Roman"/>
                <a:cs typeface="Times New Roman"/>
              </a:rPr>
              <a:t>flies faster </a:t>
            </a:r>
            <a:r>
              <a:rPr sz="2400" b="1" spc="-5" dirty="0">
                <a:latin typeface="Times New Roman"/>
                <a:cs typeface="Times New Roman"/>
              </a:rPr>
              <a:t>than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birds.</a:t>
            </a:r>
            <a:endParaRPr sz="2400">
              <a:latin typeface="Times New Roman"/>
              <a:cs typeface="Times New Roman"/>
            </a:endParaRPr>
          </a:p>
          <a:p>
            <a:pPr marL="1003300" lvl="2" indent="-5334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Birds do not </a:t>
            </a:r>
            <a:r>
              <a:rPr sz="2400" b="1" dirty="0">
                <a:latin typeface="Times New Roman"/>
                <a:cs typeface="Times New Roman"/>
              </a:rPr>
              <a:t>fly as fast as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airplane.</a:t>
            </a:r>
            <a:endParaRPr sz="2400">
              <a:latin typeface="Times New Roman"/>
              <a:cs typeface="Times New Roman"/>
            </a:endParaRPr>
          </a:p>
          <a:p>
            <a:pPr marL="622300" lvl="1" indent="-60960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Hyderabad </a:t>
            </a:r>
            <a:r>
              <a:rPr sz="2400" b="1" dirty="0">
                <a:latin typeface="Times New Roman"/>
                <a:cs typeface="Times New Roman"/>
              </a:rPr>
              <a:t>is </a:t>
            </a:r>
            <a:r>
              <a:rPr sz="2400" b="1" spc="-5" dirty="0">
                <a:latin typeface="Times New Roman"/>
                <a:cs typeface="Times New Roman"/>
              </a:rPr>
              <a:t>one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the biggest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Indian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cities.</a:t>
            </a:r>
            <a:endParaRPr sz="2400">
              <a:latin typeface="Times New Roman"/>
              <a:cs typeface="Times New Roman"/>
            </a:endParaRPr>
          </a:p>
          <a:p>
            <a:pPr marL="1003300" lvl="2" indent="-5334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Very </a:t>
            </a:r>
            <a:r>
              <a:rPr sz="2400" b="1" dirty="0">
                <a:latin typeface="Times New Roman"/>
                <a:cs typeface="Times New Roman"/>
              </a:rPr>
              <a:t>few </a:t>
            </a:r>
            <a:r>
              <a:rPr sz="2400" b="1" spc="-5" dirty="0">
                <a:latin typeface="Times New Roman"/>
                <a:cs typeface="Times New Roman"/>
              </a:rPr>
              <a:t>Indian </a:t>
            </a:r>
            <a:r>
              <a:rPr sz="2400" b="1" dirty="0">
                <a:latin typeface="Times New Roman"/>
                <a:cs typeface="Times New Roman"/>
              </a:rPr>
              <a:t>cities are </a:t>
            </a:r>
            <a:r>
              <a:rPr sz="2400" b="1" spc="-5" dirty="0">
                <a:latin typeface="Times New Roman"/>
                <a:cs typeface="Times New Roman"/>
              </a:rPr>
              <a:t>as big </a:t>
            </a:r>
            <a:r>
              <a:rPr sz="2400" b="1" dirty="0">
                <a:latin typeface="Times New Roman"/>
                <a:cs typeface="Times New Roman"/>
              </a:rPr>
              <a:t>as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Hyderabad.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Some beans </a:t>
            </a:r>
            <a:r>
              <a:rPr sz="2400" b="1" dirty="0">
                <a:latin typeface="Times New Roman"/>
                <a:cs typeface="Times New Roman"/>
              </a:rPr>
              <a:t>are as </a:t>
            </a:r>
            <a:r>
              <a:rPr sz="2400" b="1" spc="-5" dirty="0">
                <a:latin typeface="Times New Roman"/>
                <a:cs typeface="Times New Roman"/>
              </a:rPr>
              <a:t>nutritious </a:t>
            </a:r>
            <a:r>
              <a:rPr sz="2400" b="1" dirty="0">
                <a:latin typeface="Times New Roman"/>
                <a:cs typeface="Times New Roman"/>
              </a:rPr>
              <a:t>as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meat.</a:t>
            </a:r>
            <a:endParaRPr sz="2400">
              <a:latin typeface="Times New Roman"/>
              <a:cs typeface="Times New Roman"/>
            </a:endParaRPr>
          </a:p>
          <a:p>
            <a:pPr marL="1003300" lvl="1" indent="-5334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Meat </a:t>
            </a:r>
            <a:r>
              <a:rPr sz="2400" b="1" dirty="0">
                <a:latin typeface="Times New Roman"/>
                <a:cs typeface="Times New Roman"/>
              </a:rPr>
              <a:t>is </a:t>
            </a:r>
            <a:r>
              <a:rPr sz="2400" b="1" spc="-5" dirty="0">
                <a:latin typeface="Times New Roman"/>
                <a:cs typeface="Times New Roman"/>
              </a:rPr>
              <a:t>not </a:t>
            </a:r>
            <a:r>
              <a:rPr sz="2400" b="1" dirty="0">
                <a:latin typeface="Times New Roman"/>
                <a:cs typeface="Times New Roman"/>
              </a:rPr>
              <a:t>more </a:t>
            </a:r>
            <a:r>
              <a:rPr sz="2400" b="1" spc="-5" dirty="0">
                <a:latin typeface="Times New Roman"/>
                <a:cs typeface="Times New Roman"/>
              </a:rPr>
              <a:t>nutritious </a:t>
            </a:r>
            <a:r>
              <a:rPr sz="2400" b="1" dirty="0">
                <a:latin typeface="Times New Roman"/>
                <a:cs typeface="Times New Roman"/>
              </a:rPr>
              <a:t>than </a:t>
            </a:r>
            <a:r>
              <a:rPr sz="2400" b="1" spc="-5" dirty="0">
                <a:latin typeface="Times New Roman"/>
                <a:cs typeface="Times New Roman"/>
              </a:rPr>
              <a:t>some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beans.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00">
              <a:latin typeface="Times New Roman"/>
              <a:cs typeface="Times New Roman"/>
            </a:endParaRPr>
          </a:p>
          <a:p>
            <a:pPr marL="546100" indent="-457200">
              <a:lnSpc>
                <a:spcPct val="100000"/>
              </a:lnSpc>
              <a:spcBef>
                <a:spcPts val="5"/>
              </a:spcBef>
              <a:buAutoNum type="arabicPeriod" startAt="5"/>
              <a:tabLst>
                <a:tab pos="545465" algn="l"/>
                <a:tab pos="5461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Akbar was one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the greatest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Indian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kings.</a:t>
            </a:r>
            <a:endParaRPr sz="2400">
              <a:latin typeface="Times New Roman"/>
              <a:cs typeface="Times New Roman"/>
            </a:endParaRPr>
          </a:p>
          <a:p>
            <a:pPr marL="1003300" lvl="1" indent="-533400">
              <a:lnSpc>
                <a:spcPct val="100000"/>
              </a:lnSpc>
              <a:spcBef>
                <a:spcPts val="20"/>
              </a:spcBef>
              <a:buClr>
                <a:srgbClr val="D59A7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Akbar </a:t>
            </a:r>
            <a:r>
              <a:rPr sz="2400" b="1" spc="-10" dirty="0">
                <a:latin typeface="Times New Roman"/>
                <a:cs typeface="Times New Roman"/>
              </a:rPr>
              <a:t>was </a:t>
            </a:r>
            <a:r>
              <a:rPr sz="2400" b="1" spc="-5" dirty="0">
                <a:latin typeface="Times New Roman"/>
                <a:cs typeface="Times New Roman"/>
              </a:rPr>
              <a:t>greater than </a:t>
            </a:r>
            <a:r>
              <a:rPr sz="2400" b="1" dirty="0">
                <a:latin typeface="Times New Roman"/>
                <a:cs typeface="Times New Roman"/>
              </a:rPr>
              <a:t>most </a:t>
            </a:r>
            <a:r>
              <a:rPr sz="2400" b="1" spc="-5" dirty="0">
                <a:latin typeface="Times New Roman"/>
                <a:cs typeface="Times New Roman"/>
              </a:rPr>
              <a:t>other Indian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kings.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6480" y="215900"/>
            <a:ext cx="7503159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4600" marR="5080" indent="-1231900">
              <a:lnSpc>
                <a:spcPct val="100000"/>
              </a:lnSpc>
              <a:spcBef>
                <a:spcPts val="100"/>
              </a:spcBef>
              <a:tabLst>
                <a:tab pos="2463800" algn="l"/>
              </a:tabLst>
            </a:pPr>
            <a:r>
              <a:rPr spc="-5" dirty="0"/>
              <a:t>INTERCHANGE OFAFFIRMATIVE  </a:t>
            </a:r>
            <a:r>
              <a:rPr dirty="0"/>
              <a:t>AND	</a:t>
            </a:r>
            <a:r>
              <a:rPr spc="-10" dirty="0"/>
              <a:t>EXCLAMATORY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139" y="1925320"/>
            <a:ext cx="2098675" cy="1056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800" b="1" spc="-10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xcla</a:t>
            </a:r>
            <a:r>
              <a:rPr sz="2800" b="1" spc="5" dirty="0">
                <a:latin typeface="Times New Roman"/>
                <a:cs typeface="Times New Roman"/>
              </a:rPr>
              <a:t>ma</a:t>
            </a:r>
            <a:r>
              <a:rPr sz="2800" b="1" spc="-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or</a:t>
            </a:r>
            <a:r>
              <a:rPr sz="2800" b="1" spc="-15" dirty="0">
                <a:latin typeface="Times New Roman"/>
                <a:cs typeface="Times New Roman"/>
              </a:rPr>
              <a:t>y</a:t>
            </a:r>
            <a:r>
              <a:rPr sz="2800" b="1" dirty="0">
                <a:latin typeface="Times New Roman"/>
                <a:cs typeface="Times New Roman"/>
              </a:rPr>
              <a:t>:  </a:t>
            </a:r>
            <a:r>
              <a:rPr sz="2800" b="1" spc="-5" dirty="0">
                <a:latin typeface="Times New Roman"/>
                <a:cs typeface="Times New Roman"/>
              </a:rPr>
              <a:t>Affirmative: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35070" y="1925320"/>
            <a:ext cx="4476750" cy="1056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800" b="1" dirty="0">
                <a:latin typeface="Times New Roman"/>
                <a:cs typeface="Times New Roman"/>
              </a:rPr>
              <a:t>How </a:t>
            </a:r>
            <a:r>
              <a:rPr sz="2800" b="1" spc="-5" dirty="0">
                <a:latin typeface="Times New Roman"/>
                <a:cs typeface="Times New Roman"/>
              </a:rPr>
              <a:t>beautiful this garden is!  </a:t>
            </a:r>
            <a:r>
              <a:rPr sz="2800" b="1" dirty="0">
                <a:latin typeface="Times New Roman"/>
                <a:cs typeface="Times New Roman"/>
              </a:rPr>
              <a:t>This </a:t>
            </a:r>
            <a:r>
              <a:rPr sz="2800" b="1" spc="-5" dirty="0">
                <a:latin typeface="Times New Roman"/>
                <a:cs typeface="Times New Roman"/>
              </a:rPr>
              <a:t>garden </a:t>
            </a:r>
            <a:r>
              <a:rPr sz="2800" b="1" dirty="0">
                <a:latin typeface="Times New Roman"/>
                <a:cs typeface="Times New Roman"/>
              </a:rPr>
              <a:t>is </a:t>
            </a:r>
            <a:r>
              <a:rPr sz="2800" b="1" spc="-5" dirty="0">
                <a:latin typeface="Times New Roman"/>
                <a:cs typeface="Times New Roman"/>
              </a:rPr>
              <a:t>very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beautiful.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139" y="3470910"/>
            <a:ext cx="2098675" cy="1056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800" b="1" spc="-10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xcla</a:t>
            </a:r>
            <a:r>
              <a:rPr sz="2800" b="1" spc="5" dirty="0">
                <a:latin typeface="Times New Roman"/>
                <a:cs typeface="Times New Roman"/>
              </a:rPr>
              <a:t>ma</a:t>
            </a:r>
            <a:r>
              <a:rPr sz="2800" b="1" spc="-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or</a:t>
            </a:r>
            <a:r>
              <a:rPr sz="2800" b="1" spc="-15" dirty="0">
                <a:latin typeface="Times New Roman"/>
                <a:cs typeface="Times New Roman"/>
              </a:rPr>
              <a:t>y</a:t>
            </a:r>
            <a:r>
              <a:rPr sz="2800" b="1" dirty="0">
                <a:latin typeface="Times New Roman"/>
                <a:cs typeface="Times New Roman"/>
              </a:rPr>
              <a:t>:  </a:t>
            </a:r>
            <a:r>
              <a:rPr sz="2800" b="1" spc="-5" dirty="0">
                <a:latin typeface="Times New Roman"/>
                <a:cs typeface="Times New Roman"/>
              </a:rPr>
              <a:t>Affirmative: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35070" y="3470910"/>
            <a:ext cx="3793490" cy="1056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800" b="1" dirty="0">
                <a:latin typeface="Times New Roman"/>
                <a:cs typeface="Times New Roman"/>
              </a:rPr>
              <a:t>How </a:t>
            </a:r>
            <a:r>
              <a:rPr sz="2800" b="1" spc="-5" dirty="0">
                <a:latin typeface="Times New Roman"/>
                <a:cs typeface="Times New Roman"/>
              </a:rPr>
              <a:t>nice Dhoni played!  Dhoni played really</a:t>
            </a:r>
            <a:r>
              <a:rPr sz="2800" b="1" spc="-9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nice.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39" y="5017770"/>
            <a:ext cx="2098675" cy="1054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500"/>
              </a:lnSpc>
              <a:spcBef>
                <a:spcPts val="100"/>
              </a:spcBef>
            </a:pPr>
            <a:r>
              <a:rPr sz="2800" b="1" spc="-10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xcla</a:t>
            </a:r>
            <a:r>
              <a:rPr sz="2800" b="1" spc="5" dirty="0">
                <a:latin typeface="Times New Roman"/>
                <a:cs typeface="Times New Roman"/>
              </a:rPr>
              <a:t>ma</a:t>
            </a:r>
            <a:r>
              <a:rPr sz="2800" b="1" spc="-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or</a:t>
            </a:r>
            <a:r>
              <a:rPr sz="2800" b="1" spc="-15" dirty="0">
                <a:latin typeface="Times New Roman"/>
                <a:cs typeface="Times New Roman"/>
              </a:rPr>
              <a:t>y</a:t>
            </a:r>
            <a:r>
              <a:rPr sz="2800" b="1" dirty="0">
                <a:latin typeface="Times New Roman"/>
                <a:cs typeface="Times New Roman"/>
              </a:rPr>
              <a:t>:  </a:t>
            </a:r>
            <a:r>
              <a:rPr sz="2800" b="1" spc="-5" dirty="0">
                <a:latin typeface="Times New Roman"/>
                <a:cs typeface="Times New Roman"/>
              </a:rPr>
              <a:t>Affirmative: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35070" y="5017770"/>
            <a:ext cx="4340225" cy="105410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2800" b="1" dirty="0">
                <a:latin typeface="Times New Roman"/>
                <a:cs typeface="Times New Roman"/>
              </a:rPr>
              <a:t>What a </a:t>
            </a:r>
            <a:r>
              <a:rPr sz="2800" b="1" spc="-5" dirty="0">
                <a:latin typeface="Times New Roman"/>
                <a:cs typeface="Times New Roman"/>
              </a:rPr>
              <a:t>testy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ice-cream!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800" b="1" spc="-5" dirty="0">
                <a:latin typeface="Times New Roman"/>
                <a:cs typeface="Times New Roman"/>
              </a:rPr>
              <a:t>Ice-cream </a:t>
            </a:r>
            <a:r>
              <a:rPr sz="2800" b="1" dirty="0">
                <a:latin typeface="Times New Roman"/>
                <a:cs typeface="Times New Roman"/>
              </a:rPr>
              <a:t>is </a:t>
            </a:r>
            <a:r>
              <a:rPr sz="2800" b="1" spc="-5" dirty="0">
                <a:latin typeface="Times New Roman"/>
                <a:cs typeface="Times New Roman"/>
              </a:rPr>
              <a:t>extremely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testy.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88920" marR="5080" indent="-200025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INTERCHNAGE OF AFFFIMATIVE  </a:t>
            </a:r>
            <a:r>
              <a:rPr dirty="0"/>
              <a:t>AND</a:t>
            </a:r>
            <a:r>
              <a:rPr spc="-10" dirty="0"/>
              <a:t> </a:t>
            </a:r>
            <a:r>
              <a:rPr spc="-5" dirty="0"/>
              <a:t>NEGATIVE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0460" y="1699259"/>
            <a:ext cx="2201545" cy="110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A</a:t>
            </a:r>
            <a:r>
              <a:rPr sz="3200" b="1" spc="10" dirty="0">
                <a:latin typeface="Times New Roman"/>
                <a:cs typeface="Times New Roman"/>
              </a:rPr>
              <a:t>ff</a:t>
            </a:r>
            <a:r>
              <a:rPr sz="3200" b="1" spc="-10" dirty="0">
                <a:latin typeface="Times New Roman"/>
                <a:cs typeface="Times New Roman"/>
              </a:rPr>
              <a:t>i</a:t>
            </a:r>
            <a:r>
              <a:rPr sz="3200" b="1" spc="5" dirty="0">
                <a:latin typeface="Times New Roman"/>
                <a:cs typeface="Times New Roman"/>
              </a:rPr>
              <a:t>r</a:t>
            </a:r>
            <a:r>
              <a:rPr sz="3200" b="1" spc="30" dirty="0">
                <a:latin typeface="Times New Roman"/>
                <a:cs typeface="Times New Roman"/>
              </a:rPr>
              <a:t>m</a:t>
            </a:r>
            <a:r>
              <a:rPr sz="3200" b="1" spc="5" dirty="0">
                <a:latin typeface="Times New Roman"/>
                <a:cs typeface="Times New Roman"/>
              </a:rPr>
              <a:t>a</a:t>
            </a:r>
            <a:r>
              <a:rPr sz="3200" b="1" dirty="0">
                <a:latin typeface="Times New Roman"/>
                <a:cs typeface="Times New Roman"/>
              </a:rPr>
              <a:t>tiv</a:t>
            </a:r>
            <a:r>
              <a:rPr sz="3200" b="1" spc="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:  Negative: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83659" y="1699259"/>
            <a:ext cx="4079875" cy="154305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3200" b="1" dirty="0">
                <a:latin typeface="Times New Roman"/>
                <a:cs typeface="Times New Roman"/>
              </a:rPr>
              <a:t>Brutus </a:t>
            </a:r>
            <a:r>
              <a:rPr sz="3200" b="1" spc="-5" dirty="0">
                <a:latin typeface="Times New Roman"/>
                <a:cs typeface="Times New Roman"/>
              </a:rPr>
              <a:t>loved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Caesar.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ts val="3450"/>
              </a:lnSpc>
              <a:spcBef>
                <a:spcPts val="850"/>
              </a:spcBef>
              <a:tabLst>
                <a:tab pos="926465" algn="l"/>
              </a:tabLst>
            </a:pPr>
            <a:r>
              <a:rPr sz="3200" b="1" dirty="0">
                <a:latin typeface="Times New Roman"/>
                <a:cs typeface="Times New Roman"/>
              </a:rPr>
              <a:t>Brutus </a:t>
            </a:r>
            <a:r>
              <a:rPr sz="3200" b="1" spc="-5" dirty="0">
                <a:latin typeface="Times New Roman"/>
                <a:cs typeface="Times New Roman"/>
              </a:rPr>
              <a:t>was </a:t>
            </a:r>
            <a:r>
              <a:rPr sz="3200" b="1" dirty="0">
                <a:latin typeface="Times New Roman"/>
                <a:cs typeface="Times New Roman"/>
              </a:rPr>
              <a:t>not</a:t>
            </a:r>
            <a:r>
              <a:rPr sz="3200" b="1" spc="-6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without  </a:t>
            </a:r>
            <a:r>
              <a:rPr sz="3200" b="1" dirty="0">
                <a:latin typeface="Times New Roman"/>
                <a:cs typeface="Times New Roman"/>
              </a:rPr>
              <a:t>love	for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Caesar.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0460" y="3810000"/>
            <a:ext cx="167576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N</a:t>
            </a:r>
            <a:r>
              <a:rPr sz="3200" b="1" spc="-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g</a:t>
            </a:r>
            <a:r>
              <a:rPr sz="3200" b="1" spc="5" dirty="0">
                <a:latin typeface="Times New Roman"/>
                <a:cs typeface="Times New Roman"/>
              </a:rPr>
              <a:t>a</a:t>
            </a:r>
            <a:r>
              <a:rPr sz="3200" b="1" dirty="0">
                <a:latin typeface="Times New Roman"/>
                <a:cs typeface="Times New Roman"/>
              </a:rPr>
              <a:t>t</a:t>
            </a:r>
            <a:r>
              <a:rPr sz="3200" b="1" spc="-10" dirty="0">
                <a:latin typeface="Times New Roman"/>
                <a:cs typeface="Times New Roman"/>
              </a:rPr>
              <a:t>i</a:t>
            </a:r>
            <a:r>
              <a:rPr sz="3200" b="1" spc="5" dirty="0">
                <a:latin typeface="Times New Roman"/>
                <a:cs typeface="Times New Roman"/>
              </a:rPr>
              <a:t>ve</a:t>
            </a:r>
            <a:r>
              <a:rPr sz="3200" b="1" dirty="0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83659" y="3810000"/>
            <a:ext cx="46164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They are not happy </a:t>
            </a:r>
            <a:r>
              <a:rPr sz="3200" b="1" spc="-5" dirty="0">
                <a:latin typeface="Times New Roman"/>
                <a:cs typeface="Times New Roman"/>
              </a:rPr>
              <a:t>in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life.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0460" y="4787900"/>
            <a:ext cx="22015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latin typeface="Times New Roman"/>
                <a:cs typeface="Times New Roman"/>
              </a:rPr>
              <a:t>A</a:t>
            </a:r>
            <a:r>
              <a:rPr sz="3200" b="1" spc="10" dirty="0">
                <a:latin typeface="Times New Roman"/>
                <a:cs typeface="Times New Roman"/>
              </a:rPr>
              <a:t>ff</a:t>
            </a:r>
            <a:r>
              <a:rPr sz="3200" b="1" spc="-10" dirty="0">
                <a:latin typeface="Times New Roman"/>
                <a:cs typeface="Times New Roman"/>
              </a:rPr>
              <a:t>i</a:t>
            </a:r>
            <a:r>
              <a:rPr sz="3200" b="1" spc="5" dirty="0">
                <a:latin typeface="Times New Roman"/>
                <a:cs typeface="Times New Roman"/>
              </a:rPr>
              <a:t>r</a:t>
            </a:r>
            <a:r>
              <a:rPr sz="3200" b="1" spc="30" dirty="0">
                <a:latin typeface="Times New Roman"/>
                <a:cs typeface="Times New Roman"/>
              </a:rPr>
              <a:t>m</a:t>
            </a:r>
            <a:r>
              <a:rPr sz="3200" b="1" spc="5" dirty="0">
                <a:latin typeface="Times New Roman"/>
                <a:cs typeface="Times New Roman"/>
              </a:rPr>
              <a:t>a</a:t>
            </a:r>
            <a:r>
              <a:rPr sz="3200" b="1" dirty="0">
                <a:latin typeface="Times New Roman"/>
                <a:cs typeface="Times New Roman"/>
              </a:rPr>
              <a:t>tiv</a:t>
            </a:r>
            <a:r>
              <a:rPr sz="3200" b="1" spc="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27814" y="4787900"/>
            <a:ext cx="44024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They are unhappy </a:t>
            </a:r>
            <a:r>
              <a:rPr sz="3200" b="1" spc="-5" dirty="0">
                <a:latin typeface="Times New Roman"/>
                <a:cs typeface="Times New Roman"/>
              </a:rPr>
              <a:t>in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life.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1205</Words>
  <Application>Microsoft Office PowerPoint</Application>
  <PresentationFormat>On-screen Show (4:3)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TRANSFORMATION OF SENTENCE</vt:lpstr>
      <vt:lpstr>Types of sentences</vt:lpstr>
      <vt:lpstr>Transformation of Sentences</vt:lpstr>
      <vt:lpstr>Transformation of Sentences</vt:lpstr>
      <vt:lpstr>TRANSFORMATION OF SENTENCES</vt:lpstr>
      <vt:lpstr>INTERCHANGE OF THE DEGREES  OF COMPARSION</vt:lpstr>
      <vt:lpstr>Examples: Interchange of Degrees of Comparison</vt:lpstr>
      <vt:lpstr>INTERCHANGE OFAFFIRMATIVE  AND EXCLAMATORY</vt:lpstr>
      <vt:lpstr>INTERCHNAGE OF AFFFIMATIVE  AND NEGATIVE</vt:lpstr>
      <vt:lpstr>Interchange of affirmative and negative  sentences</vt:lpstr>
      <vt:lpstr>PowerPoint Presentation</vt:lpstr>
      <vt:lpstr>CONVERSION OF SIMPLE SENTENCES  TO COMPOUND SENTENCES</vt:lpstr>
      <vt:lpstr>Examples: CONVERSION OF SIMPLE SENTENCES TO  COMPOUND SENTENCES</vt:lpstr>
      <vt:lpstr>CONVERSION OF SIMPLE  SENTENCES TO COMPLEX</vt:lpstr>
      <vt:lpstr>Examples: CONVERSION OF  SIMPLE SENTENCES TO COMPLEX</vt:lpstr>
      <vt:lpstr>Transformation of Sentences</vt:lpstr>
      <vt:lpstr>Example</vt:lpstr>
      <vt:lpstr>Examples:</vt:lpstr>
      <vt:lpstr>BEST OF LUCK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 OF SENTENCE</dc:title>
  <cp:lastModifiedBy>Izhar Ahmad</cp:lastModifiedBy>
  <cp:revision>1</cp:revision>
  <dcterms:created xsi:type="dcterms:W3CDTF">2020-04-12T16:02:23Z</dcterms:created>
  <dcterms:modified xsi:type="dcterms:W3CDTF">2020-04-12T16:38:00Z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2017-04-05T00:00:00Z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2020-04-12T00:00:00Z</vt:filetime>
  </property>
</Properties>
</file>